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Canva Sans" panose="020B0604020202020204" charset="0"/>
      <p:regular r:id="rId67"/>
    </p:embeddedFont>
    <p:embeddedFont>
      <p:font typeface="Canva Sans Bold" panose="020B0604020202020204" charset="0"/>
      <p:regular r:id="rId68"/>
    </p:embeddedFont>
    <p:embeddedFont>
      <p:font typeface="Gordita" panose="020B0604020202020204" charset="0"/>
      <p:regular r:id="rId69"/>
    </p:embeddedFont>
    <p:embeddedFont>
      <p:font typeface="Gordita Bold" panose="020B0604020202020204" charset="0"/>
      <p:regular r:id="rId70"/>
    </p:embeddedFont>
    <p:embeddedFont>
      <p:font typeface="League Spartan" panose="020B0604020202020204" charset="0"/>
      <p:regular r:id="rId71"/>
    </p:embeddedFont>
    <p:embeddedFont>
      <p:font typeface="Montserrat" panose="00000500000000000000" pitchFamily="2" charset="0"/>
      <p:regular r:id="rId72"/>
    </p:embeddedFont>
    <p:embeddedFont>
      <p:font typeface="Montserrat Bold" panose="00000800000000000000" charset="0"/>
      <p:regular r:id="rId73"/>
    </p:embeddedFont>
    <p:embeddedFont>
      <p:font typeface="Montserrat Classic" panose="020B0604020202020204" charset="0"/>
      <p:regular r:id="rId74"/>
    </p:embeddedFont>
    <p:embeddedFont>
      <p:font typeface="Montserrat Classic Bold" panose="020B0604020202020204" charset="0"/>
      <p:regular r:id="rId75"/>
    </p:embeddedFont>
    <p:embeddedFont>
      <p:font typeface="Open Sauce" panose="020B0604020202020204" charset="0"/>
      <p:regular r:id="rId76"/>
    </p:embeddedFont>
    <p:embeddedFont>
      <p:font typeface="Open Sauce Bold" panose="020B0604020202020204" charset="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5.svg"/><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svg"/><Relationship Id="rId10" Type="http://schemas.openxmlformats.org/officeDocument/2006/relationships/image" Target="../media/image22.svg"/><Relationship Id="rId4" Type="http://schemas.openxmlformats.org/officeDocument/2006/relationships/image" Target="../media/image11.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1.jpeg"/><Relationship Id="rId5" Type="http://schemas.openxmlformats.org/officeDocument/2006/relationships/image" Target="../media/image5.svg"/><Relationship Id="rId10" Type="http://schemas.openxmlformats.org/officeDocument/2006/relationships/image" Target="../media/image12.svg"/><Relationship Id="rId4" Type="http://schemas.openxmlformats.org/officeDocument/2006/relationships/image" Target="../media/image4.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12"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34.png"/><Relationship Id="rId5" Type="http://schemas.openxmlformats.org/officeDocument/2006/relationships/image" Target="../media/image33.jpeg"/><Relationship Id="rId10" Type="http://schemas.openxmlformats.org/officeDocument/2006/relationships/image" Target="../media/image12.svg"/><Relationship Id="rId4" Type="http://schemas.openxmlformats.org/officeDocument/2006/relationships/image" Target="../media/image32.jpe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12"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34.png"/><Relationship Id="rId5" Type="http://schemas.openxmlformats.org/officeDocument/2006/relationships/image" Target="../media/image33.jpeg"/><Relationship Id="rId10" Type="http://schemas.openxmlformats.org/officeDocument/2006/relationships/image" Target="../media/image12.svg"/><Relationship Id="rId4" Type="http://schemas.openxmlformats.org/officeDocument/2006/relationships/image" Target="../media/image32.jpe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5.svg"/><Relationship Id="rId7" Type="http://schemas.openxmlformats.org/officeDocument/2006/relationships/image" Target="../media/image43.svg"/><Relationship Id="rId12"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12.svg"/><Relationship Id="rId10" Type="http://schemas.openxmlformats.org/officeDocument/2006/relationships/image" Target="../media/image45.png"/><Relationship Id="rId4" Type="http://schemas.openxmlformats.org/officeDocument/2006/relationships/image" Target="../media/image11.png"/><Relationship Id="rId9"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svg"/><Relationship Id="rId7"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10" Type="http://schemas.openxmlformats.org/officeDocument/2006/relationships/image" Target="../media/image49.png"/><Relationship Id="rId4" Type="http://schemas.openxmlformats.org/officeDocument/2006/relationships/image" Target="../media/image11.png"/><Relationship Id="rId9"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svg"/><Relationship Id="rId7" Type="http://schemas.openxmlformats.org/officeDocument/2006/relationships/image" Target="../media/image10.svg"/><Relationship Id="rId12" Type="http://schemas.openxmlformats.org/officeDocument/2006/relationships/image" Target="../media/image20.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svg"/><Relationship Id="rId5" Type="http://schemas.openxmlformats.org/officeDocument/2006/relationships/image" Target="../media/image12.sv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2.svg"/></Relationships>
</file>

<file path=ppt/slides/_rels/slide22.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1.jpeg"/><Relationship Id="rId3" Type="http://schemas.openxmlformats.org/officeDocument/2006/relationships/image" Target="../media/image22.svg"/><Relationship Id="rId7" Type="http://schemas.openxmlformats.org/officeDocument/2006/relationships/image" Target="../media/image5.svg"/><Relationship Id="rId12"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25.svg"/><Relationship Id="rId4" Type="http://schemas.openxmlformats.org/officeDocument/2006/relationships/image" Target="../media/image9.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12.svg"/><Relationship Id="rId4" Type="http://schemas.openxmlformats.org/officeDocument/2006/relationships/image" Target="../media/image52.jpe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12"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34.png"/><Relationship Id="rId5" Type="http://schemas.openxmlformats.org/officeDocument/2006/relationships/image" Target="../media/image50.jpeg"/><Relationship Id="rId10" Type="http://schemas.openxmlformats.org/officeDocument/2006/relationships/image" Target="../media/image12.svg"/><Relationship Id="rId4" Type="http://schemas.openxmlformats.org/officeDocument/2006/relationships/image" Target="../media/image32.jpe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12"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34.png"/><Relationship Id="rId5" Type="http://schemas.openxmlformats.org/officeDocument/2006/relationships/image" Target="../media/image50.jpeg"/><Relationship Id="rId10" Type="http://schemas.openxmlformats.org/officeDocument/2006/relationships/image" Target="../media/image12.svg"/><Relationship Id="rId4" Type="http://schemas.openxmlformats.org/officeDocument/2006/relationships/image" Target="../media/image32.jpeg"/><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sv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54.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51.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0.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25.svg"/><Relationship Id="rId7" Type="http://schemas.openxmlformats.org/officeDocument/2006/relationships/image" Target="../media/image43.svg"/><Relationship Id="rId12" Type="http://schemas.openxmlformats.org/officeDocument/2006/relationships/image" Target="../media/image60.png"/><Relationship Id="rId2" Type="http://schemas.openxmlformats.org/officeDocument/2006/relationships/image" Target="../media/image24.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9.png"/><Relationship Id="rId5" Type="http://schemas.openxmlformats.org/officeDocument/2006/relationships/image" Target="../media/image12.svg"/><Relationship Id="rId15" Type="http://schemas.openxmlformats.org/officeDocument/2006/relationships/image" Target="../media/image63.png"/><Relationship Id="rId10" Type="http://schemas.openxmlformats.org/officeDocument/2006/relationships/image" Target="../media/image58.jpeg"/><Relationship Id="rId4" Type="http://schemas.openxmlformats.org/officeDocument/2006/relationships/image" Target="../media/image11.png"/><Relationship Id="rId9" Type="http://schemas.openxmlformats.org/officeDocument/2006/relationships/image" Target="../media/image57.svg"/><Relationship Id="rId1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5.svg"/><Relationship Id="rId7"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2.sv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svg"/><Relationship Id="rId10" Type="http://schemas.openxmlformats.org/officeDocument/2006/relationships/image" Target="../media/image18.jpeg"/><Relationship Id="rId4" Type="http://schemas.openxmlformats.org/officeDocument/2006/relationships/image" Target="../media/image9.png"/><Relationship Id="rId9" Type="http://schemas.openxmlformats.org/officeDocument/2006/relationships/image" Target="../media/image5.svg"/></Relationships>
</file>

<file path=ppt/slides/_rels/slide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25.svg"/><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svg"/><Relationship Id="rId10" Type="http://schemas.openxmlformats.org/officeDocument/2006/relationships/image" Target="../media/image22.svg"/><Relationship Id="rId4" Type="http://schemas.openxmlformats.org/officeDocument/2006/relationships/image" Target="../media/image11.png"/><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68.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7.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69.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8.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3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12"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1.jpeg"/><Relationship Id="rId11" Type="http://schemas.openxmlformats.org/officeDocument/2006/relationships/image" Target="../media/image34.png"/><Relationship Id="rId5" Type="http://schemas.openxmlformats.org/officeDocument/2006/relationships/image" Target="../media/image70.jpeg"/><Relationship Id="rId10" Type="http://schemas.openxmlformats.org/officeDocument/2006/relationships/image" Target="../media/image12.svg"/><Relationship Id="rId4" Type="http://schemas.openxmlformats.org/officeDocument/2006/relationships/image" Target="../media/image65.jpe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12" Type="http://schemas.openxmlformats.org/officeDocument/2006/relationships/image" Target="../media/image3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2.jpeg"/><Relationship Id="rId11" Type="http://schemas.openxmlformats.org/officeDocument/2006/relationships/image" Target="../media/image34.png"/><Relationship Id="rId5" Type="http://schemas.openxmlformats.org/officeDocument/2006/relationships/image" Target="../media/image71.jpeg"/><Relationship Id="rId10" Type="http://schemas.openxmlformats.org/officeDocument/2006/relationships/image" Target="../media/image12.svg"/><Relationship Id="rId4" Type="http://schemas.openxmlformats.org/officeDocument/2006/relationships/image" Target="../media/image65.jpe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2.svg"/><Relationship Id="rId7" Type="http://schemas.openxmlformats.org/officeDocument/2006/relationships/image" Target="../media/image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svg"/><Relationship Id="rId10" Type="http://schemas.openxmlformats.org/officeDocument/2006/relationships/image" Target="../media/image12.svg"/><Relationship Id="rId4" Type="http://schemas.openxmlformats.org/officeDocument/2006/relationships/image" Target="../media/image9.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sv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25.svg"/><Relationship Id="rId7" Type="http://schemas.openxmlformats.org/officeDocument/2006/relationships/image" Target="../media/image10.svg"/><Relationship Id="rId12" Type="http://schemas.openxmlformats.org/officeDocument/2006/relationships/image" Target="../media/image7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6.svg"/><Relationship Id="rId5" Type="http://schemas.openxmlformats.org/officeDocument/2006/relationships/image" Target="../media/image12.svg"/><Relationship Id="rId10" Type="http://schemas.openxmlformats.org/officeDocument/2006/relationships/image" Target="../media/image75.png"/><Relationship Id="rId4" Type="http://schemas.openxmlformats.org/officeDocument/2006/relationships/image" Target="../media/image11.png"/><Relationship Id="rId9" Type="http://schemas.openxmlformats.org/officeDocument/2006/relationships/image" Target="../media/image74.svg"/><Relationship Id="rId14" Type="http://schemas.openxmlformats.org/officeDocument/2006/relationships/image" Target="../media/image79.sv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65.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4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1.jpeg"/><Relationship Id="rId3" Type="http://schemas.openxmlformats.org/officeDocument/2006/relationships/image" Target="../media/image25.svg"/><Relationship Id="rId7" Type="http://schemas.openxmlformats.org/officeDocument/2006/relationships/image" Target="../media/image10.svg"/><Relationship Id="rId12" Type="http://schemas.openxmlformats.org/officeDocument/2006/relationships/image" Target="../media/image80.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0.jpeg"/><Relationship Id="rId5" Type="http://schemas.openxmlformats.org/officeDocument/2006/relationships/image" Target="../media/image12.svg"/><Relationship Id="rId10" Type="http://schemas.openxmlformats.org/officeDocument/2006/relationships/image" Target="../media/image62.png"/><Relationship Id="rId4" Type="http://schemas.openxmlformats.org/officeDocument/2006/relationships/image" Target="../media/image11.png"/><Relationship Id="rId9" Type="http://schemas.openxmlformats.org/officeDocument/2006/relationships/image" Target="../media/image5.svg"/></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2.png"/><Relationship Id="rId3" Type="http://schemas.openxmlformats.org/officeDocument/2006/relationships/image" Target="../media/image25.svg"/><Relationship Id="rId7" Type="http://schemas.openxmlformats.org/officeDocument/2006/relationships/image" Target="../media/image43.svg"/><Relationship Id="rId12" Type="http://schemas.openxmlformats.org/officeDocument/2006/relationships/image" Target="../media/image6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9.png"/><Relationship Id="rId5" Type="http://schemas.openxmlformats.org/officeDocument/2006/relationships/image" Target="../media/image12.svg"/><Relationship Id="rId10" Type="http://schemas.openxmlformats.org/officeDocument/2006/relationships/image" Target="../media/image71.jpeg"/><Relationship Id="rId4" Type="http://schemas.openxmlformats.org/officeDocument/2006/relationships/image" Target="../media/image11.png"/><Relationship Id="rId9" Type="http://schemas.openxmlformats.org/officeDocument/2006/relationships/image" Target="../media/image57.svg"/></Relationships>
</file>

<file path=ppt/slides/_rels/slide4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8" Type="http://schemas.openxmlformats.org/officeDocument/2006/relationships/hyperlink" Target="https://cri.gov.lk/wp-content/uploads/2021/10/a5.pdf" TargetMode="External"/><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svg"/><Relationship Id="rId7" Type="http://schemas.openxmlformats.org/officeDocument/2006/relationships/image" Target="../media/image10.svg"/><Relationship Id="rId12" Type="http://schemas.openxmlformats.org/officeDocument/2006/relationships/image" Target="../media/image17.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svg"/><Relationship Id="rId5" Type="http://schemas.openxmlformats.org/officeDocument/2006/relationships/image" Target="../media/image12.sv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2.svg"/></Relationships>
</file>

<file path=ppt/slides/_rels/slide4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5.svg"/><Relationship Id="rId10" Type="http://schemas.openxmlformats.org/officeDocument/2006/relationships/image" Target="../media/image12.svg"/><Relationship Id="rId4" Type="http://schemas.openxmlformats.org/officeDocument/2006/relationships/image" Target="../media/image4.png"/><Relationship Id="rId9"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83.jpeg"/><Relationship Id="rId5" Type="http://schemas.openxmlformats.org/officeDocument/2006/relationships/image" Target="../media/image21.png"/><Relationship Id="rId10" Type="http://schemas.openxmlformats.org/officeDocument/2006/relationships/image" Target="../media/image12.svg"/><Relationship Id="rId4" Type="http://schemas.openxmlformats.org/officeDocument/2006/relationships/image" Target="../media/image52.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svg"/><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svg"/><Relationship Id="rId10" Type="http://schemas.openxmlformats.org/officeDocument/2006/relationships/image" Target="../media/image22.svg"/><Relationship Id="rId4" Type="http://schemas.openxmlformats.org/officeDocument/2006/relationships/image" Target="../media/image11.pn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12.svg"/><Relationship Id="rId4" Type="http://schemas.openxmlformats.org/officeDocument/2006/relationships/image" Target="../media/image84.png"/><Relationship Id="rId9"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12.svg"/><Relationship Id="rId4" Type="http://schemas.openxmlformats.org/officeDocument/2006/relationships/image" Target="../media/image84.png"/><Relationship Id="rId9" Type="http://schemas.openxmlformats.org/officeDocument/2006/relationships/image" Target="../media/image11.png"/></Relationships>
</file>

<file path=ppt/slides/_rels/slide5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12.svg"/><Relationship Id="rId4" Type="http://schemas.openxmlformats.org/officeDocument/2006/relationships/image" Target="../media/image84.png"/><Relationship Id="rId9"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0.sv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sv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7.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5.svg"/><Relationship Id="rId7"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image" Target="../media/image83.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12.sv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5.svg"/></Relationships>
</file>

<file path=ppt/slides/_rels/slide5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4.png"/><Relationship Id="rId3" Type="http://schemas.openxmlformats.org/officeDocument/2006/relationships/image" Target="../media/image25.svg"/><Relationship Id="rId7" Type="http://schemas.openxmlformats.org/officeDocument/2006/relationships/image" Target="../media/image43.svg"/><Relationship Id="rId12" Type="http://schemas.openxmlformats.org/officeDocument/2006/relationships/image" Target="../media/image9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91.png"/><Relationship Id="rId5" Type="http://schemas.openxmlformats.org/officeDocument/2006/relationships/image" Target="../media/image12.svg"/><Relationship Id="rId10" Type="http://schemas.openxmlformats.org/officeDocument/2006/relationships/image" Target="../media/image90.png"/><Relationship Id="rId4" Type="http://schemas.openxmlformats.org/officeDocument/2006/relationships/image" Target="../media/image11.png"/><Relationship Id="rId9" Type="http://schemas.openxmlformats.org/officeDocument/2006/relationships/image" Target="../media/image89.png"/></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10" Type="http://schemas.openxmlformats.org/officeDocument/2006/relationships/image" Target="../media/image6.jpeg"/><Relationship Id="rId4" Type="http://schemas.openxmlformats.org/officeDocument/2006/relationships/image" Target="../media/image11.png"/><Relationship Id="rId9" Type="http://schemas.openxmlformats.org/officeDocument/2006/relationships/image" Target="../media/image5.svg"/></Relationships>
</file>

<file path=ppt/slides/_rels/slide6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svg"/><Relationship Id="rId7" Type="http://schemas.openxmlformats.org/officeDocument/2006/relationships/image" Target="../media/image22.svg"/><Relationship Id="rId12" Type="http://schemas.openxmlformats.org/officeDocument/2006/relationships/image" Target="../media/image96.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95.png"/><Relationship Id="rId5" Type="http://schemas.openxmlformats.org/officeDocument/2006/relationships/image" Target="../media/image12.svg"/><Relationship Id="rId10" Type="http://schemas.openxmlformats.org/officeDocument/2006/relationships/image" Target="../media/image94.jpeg"/><Relationship Id="rId4" Type="http://schemas.openxmlformats.org/officeDocument/2006/relationships/image" Target="../media/image11.png"/><Relationship Id="rId9" Type="http://schemas.openxmlformats.org/officeDocument/2006/relationships/image" Target="../media/image5.svg"/></Relationships>
</file>

<file path=ppt/slides/_rels/slide6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5.svg"/><Relationship Id="rId7" Type="http://schemas.openxmlformats.org/officeDocument/2006/relationships/image" Target="../media/image22.svg"/><Relationship Id="rId12" Type="http://schemas.openxmlformats.org/officeDocument/2006/relationships/image" Target="../media/image9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94.jpeg"/><Relationship Id="rId5" Type="http://schemas.openxmlformats.org/officeDocument/2006/relationships/image" Target="../media/image12.svg"/><Relationship Id="rId10" Type="http://schemas.openxmlformats.org/officeDocument/2006/relationships/image" Target="../media/image30.jpeg"/><Relationship Id="rId4" Type="http://schemas.openxmlformats.org/officeDocument/2006/relationships/image" Target="../media/image11.png"/><Relationship Id="rId9" Type="http://schemas.openxmlformats.org/officeDocument/2006/relationships/image" Target="../media/image5.svg"/></Relationships>
</file>

<file path=ppt/slides/_rels/slide63.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25.svg"/><Relationship Id="rId7" Type="http://schemas.openxmlformats.org/officeDocument/2006/relationships/image" Target="../media/image22.svg"/><Relationship Id="rId12" Type="http://schemas.openxmlformats.org/officeDocument/2006/relationships/image" Target="../media/image102.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01.jpeg"/><Relationship Id="rId5" Type="http://schemas.openxmlformats.org/officeDocument/2006/relationships/image" Target="../media/image12.svg"/><Relationship Id="rId10" Type="http://schemas.openxmlformats.org/officeDocument/2006/relationships/image" Target="../media/image100.jpeg"/><Relationship Id="rId4" Type="http://schemas.openxmlformats.org/officeDocument/2006/relationships/image" Target="../media/image11.png"/><Relationship Id="rId9" Type="http://schemas.openxmlformats.org/officeDocument/2006/relationships/image" Target="../media/image99.jpeg"/></Relationships>
</file>

<file path=ppt/slides/_rels/slide6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5.sv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8.svg"/><Relationship Id="rId7" Type="http://schemas.openxmlformats.org/officeDocument/2006/relationships/image" Target="../media/image5.svg"/><Relationship Id="rId12"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10.svg"/><Relationship Id="rId4" Type="http://schemas.openxmlformats.org/officeDocument/2006/relationships/image" Target="../media/image21.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svg"/><Relationship Id="rId7" Type="http://schemas.openxmlformats.org/officeDocument/2006/relationships/image" Target="../media/image10.svg"/><Relationship Id="rId12" Type="http://schemas.openxmlformats.org/officeDocument/2006/relationships/image" Target="../media/image19.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svg"/><Relationship Id="rId5" Type="http://schemas.openxmlformats.org/officeDocument/2006/relationships/image" Target="../media/image12.svg"/><Relationship Id="rId10"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sv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5.svg"/><Relationship Id="rId10" Type="http://schemas.openxmlformats.org/officeDocument/2006/relationships/image" Target="../media/image12.svg"/><Relationship Id="rId4" Type="http://schemas.openxmlformats.org/officeDocument/2006/relationships/image" Target="../media/image4.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502329" y="-1535460"/>
            <a:ext cx="11926011" cy="12326626"/>
          </a:xfrm>
          <a:custGeom>
            <a:avLst/>
            <a:gdLst/>
            <a:ahLst/>
            <a:cxnLst/>
            <a:rect l="l" t="t" r="r" b="b"/>
            <a:pathLst>
              <a:path w="11926011" h="12326626">
                <a:moveTo>
                  <a:pt x="11926011" y="0"/>
                </a:moveTo>
                <a:lnTo>
                  <a:pt x="0" y="0"/>
                </a:lnTo>
                <a:lnTo>
                  <a:pt x="0" y="12326627"/>
                </a:lnTo>
                <a:lnTo>
                  <a:pt x="11926011" y="12326627"/>
                </a:lnTo>
                <a:lnTo>
                  <a:pt x="1192601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678190" y="-405207"/>
            <a:ext cx="10380189" cy="1038018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136" r="-25136"/>
              </a:stretch>
            </a:blipFill>
            <a:ln w="76200" cap="sq">
              <a:solidFill>
                <a:srgbClr val="FFFFFF"/>
              </a:solidFill>
              <a:prstDash val="solid"/>
              <a:miter/>
            </a:ln>
          </p:spPr>
          <p:txBody>
            <a:bodyPr/>
            <a:lstStyle/>
            <a:p>
              <a:endParaRPr lang="en-US"/>
            </a:p>
          </p:txBody>
        </p:sp>
      </p:grpSp>
      <p:sp>
        <p:nvSpPr>
          <p:cNvPr id="5" name="Freeform 5"/>
          <p:cNvSpPr/>
          <p:nvPr/>
        </p:nvSpPr>
        <p:spPr>
          <a:xfrm>
            <a:off x="4026103" y="4147044"/>
            <a:ext cx="5111405" cy="5111405"/>
          </a:xfrm>
          <a:custGeom>
            <a:avLst/>
            <a:gdLst/>
            <a:ahLst/>
            <a:cxnLst/>
            <a:rect l="l" t="t" r="r" b="b"/>
            <a:pathLst>
              <a:path w="5111405" h="5111405">
                <a:moveTo>
                  <a:pt x="0" y="0"/>
                </a:moveTo>
                <a:lnTo>
                  <a:pt x="5111406" y="0"/>
                </a:lnTo>
                <a:lnTo>
                  <a:pt x="5111406" y="5111405"/>
                </a:lnTo>
                <a:lnTo>
                  <a:pt x="0" y="51114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4706841" y="4098422"/>
            <a:ext cx="4430667" cy="44306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93979" r="-93979"/>
              </a:stretch>
            </a:blipFill>
            <a:ln w="76200" cap="sq">
              <a:solidFill>
                <a:srgbClr val="FFFFFF"/>
              </a:solidFill>
              <a:prstDash val="solid"/>
              <a:miter/>
            </a:ln>
          </p:spPr>
          <p:txBody>
            <a:bodyPr/>
            <a:lstStyle/>
            <a:p>
              <a:endParaRPr lang="en-US"/>
            </a:p>
          </p:txBody>
        </p:sp>
      </p:grpSp>
      <p:sp>
        <p:nvSpPr>
          <p:cNvPr id="8" name="Freeform 8"/>
          <p:cNvSpPr/>
          <p:nvPr/>
        </p:nvSpPr>
        <p:spPr>
          <a:xfrm>
            <a:off x="14764526" y="-2105238"/>
            <a:ext cx="8307335" cy="13618582"/>
          </a:xfrm>
          <a:custGeom>
            <a:avLst/>
            <a:gdLst/>
            <a:ahLst/>
            <a:cxnLst/>
            <a:rect l="l" t="t" r="r" b="b"/>
            <a:pathLst>
              <a:path w="8307335" h="13618582">
                <a:moveTo>
                  <a:pt x="0" y="0"/>
                </a:moveTo>
                <a:lnTo>
                  <a:pt x="8307335" y="0"/>
                </a:lnTo>
                <a:lnTo>
                  <a:pt x="8307335" y="13618582"/>
                </a:lnTo>
                <a:lnTo>
                  <a:pt x="0" y="13618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3867400" y="3608564"/>
            <a:ext cx="3134210" cy="3069871"/>
          </a:xfrm>
          <a:custGeom>
            <a:avLst/>
            <a:gdLst/>
            <a:ahLst/>
            <a:cxnLst/>
            <a:rect l="l" t="t" r="r" b="b"/>
            <a:pathLst>
              <a:path w="3134210" h="3069871">
                <a:moveTo>
                  <a:pt x="0" y="0"/>
                </a:moveTo>
                <a:lnTo>
                  <a:pt x="3134210" y="0"/>
                </a:lnTo>
                <a:lnTo>
                  <a:pt x="3134210" y="3069872"/>
                </a:lnTo>
                <a:lnTo>
                  <a:pt x="0" y="3069872"/>
                </a:lnTo>
                <a:lnTo>
                  <a:pt x="0" y="0"/>
                </a:lnTo>
                <a:close/>
              </a:path>
            </a:pathLst>
          </a:custGeom>
          <a:blipFill>
            <a:blip r:embed="rId10">
              <a:alphaModFix amt="9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6350270" y="74853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2">
              <a:extLst>
                <a:ext uri="{96DAC541-7B7A-43D3-8B79-37D633B846F1}">
                  <asvg:svgBlip xmlns:asvg="http://schemas.microsoft.com/office/drawing/2016/SVG/main" r:embed="rId13"/>
                </a:ext>
              </a:extLst>
            </a:blip>
            <a:stretch>
              <a:fillRect t="-151970" r="-621009" b="-1346787"/>
            </a:stretch>
          </a:blipFill>
        </p:spPr>
        <p:txBody>
          <a:bodyPr/>
          <a:lstStyle/>
          <a:p>
            <a:endParaRPr lang="en-US"/>
          </a:p>
        </p:txBody>
      </p:sp>
      <p:sp>
        <p:nvSpPr>
          <p:cNvPr id="11" name="Freeform 11"/>
          <p:cNvSpPr/>
          <p:nvPr/>
        </p:nvSpPr>
        <p:spPr>
          <a:xfrm>
            <a:off x="16350270" y="76176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2">
              <a:extLst>
                <a:ext uri="{96DAC541-7B7A-43D3-8B79-37D633B846F1}">
                  <asvg:svgBlip xmlns:asvg="http://schemas.microsoft.com/office/drawing/2016/SVG/main" r:embed="rId13"/>
                </a:ext>
              </a:extLst>
            </a:blip>
            <a:stretch>
              <a:fillRect t="-151970" r="-621009" b="-1346787"/>
            </a:stretch>
          </a:blipFill>
        </p:spPr>
        <p:txBody>
          <a:bodyPr/>
          <a:lstStyle/>
          <a:p>
            <a:endParaRPr lang="en-US"/>
          </a:p>
        </p:txBody>
      </p:sp>
      <p:sp>
        <p:nvSpPr>
          <p:cNvPr id="12" name="TextBox 12"/>
          <p:cNvSpPr txBox="1"/>
          <p:nvPr/>
        </p:nvSpPr>
        <p:spPr>
          <a:xfrm>
            <a:off x="9293345" y="8002265"/>
            <a:ext cx="7794228" cy="1972718"/>
          </a:xfrm>
          <a:prstGeom prst="rect">
            <a:avLst/>
          </a:prstGeom>
        </p:spPr>
        <p:txBody>
          <a:bodyPr lIns="0" tIns="0" rIns="0" bIns="0" rtlCol="0" anchor="t">
            <a:spAutoFit/>
          </a:bodyPr>
          <a:lstStyle/>
          <a:p>
            <a:pPr algn="l">
              <a:lnSpc>
                <a:spcPts val="5326"/>
              </a:lnSpc>
            </a:pPr>
            <a:r>
              <a:rPr lang="en-US" sz="3804">
                <a:solidFill>
                  <a:srgbClr val="015438"/>
                </a:solidFill>
                <a:latin typeface="Montserrat"/>
                <a:ea typeface="Montserrat"/>
                <a:cs typeface="Montserrat"/>
                <a:sym typeface="Montserrat"/>
              </a:rPr>
              <a:t>Project Proposal Presentation​</a:t>
            </a:r>
          </a:p>
          <a:p>
            <a:pPr algn="l">
              <a:lnSpc>
                <a:spcPts val="5326"/>
              </a:lnSpc>
            </a:pPr>
            <a:r>
              <a:rPr lang="en-US" sz="3804">
                <a:solidFill>
                  <a:srgbClr val="015438"/>
                </a:solidFill>
                <a:latin typeface="Montserrat"/>
                <a:ea typeface="Montserrat"/>
                <a:cs typeface="Montserrat"/>
                <a:sym typeface="Montserrat"/>
              </a:rPr>
              <a:t>Project ID: RP-24-25J-267​</a:t>
            </a:r>
          </a:p>
          <a:p>
            <a:pPr algn="l">
              <a:lnSpc>
                <a:spcPts val="5326"/>
              </a:lnSpc>
            </a:pPr>
            <a:endParaRPr lang="en-US" sz="3804">
              <a:solidFill>
                <a:srgbClr val="015438"/>
              </a:solidFill>
              <a:latin typeface="Montserrat"/>
              <a:ea typeface="Montserrat"/>
              <a:cs typeface="Montserrat"/>
              <a:sym typeface="Montserrat"/>
            </a:endParaRPr>
          </a:p>
        </p:txBody>
      </p:sp>
      <p:sp>
        <p:nvSpPr>
          <p:cNvPr id="13" name="TextBox 13"/>
          <p:cNvSpPr txBox="1"/>
          <p:nvPr/>
        </p:nvSpPr>
        <p:spPr>
          <a:xfrm>
            <a:off x="6733478" y="1285852"/>
            <a:ext cx="9428096" cy="2162772"/>
          </a:xfrm>
          <a:prstGeom prst="rect">
            <a:avLst/>
          </a:prstGeom>
        </p:spPr>
        <p:txBody>
          <a:bodyPr wrap="square" lIns="0" tIns="0" rIns="0" bIns="0" rtlCol="0" anchor="t">
            <a:spAutoFit/>
          </a:bodyPr>
          <a:lstStyle/>
          <a:p>
            <a:pPr algn="l">
              <a:lnSpc>
                <a:spcPts val="17452"/>
              </a:lnSpc>
            </a:pPr>
            <a:r>
              <a:rPr lang="en-US" sz="12466" spc="-1009" dirty="0">
                <a:solidFill>
                  <a:srgbClr val="015438"/>
                </a:solidFill>
                <a:latin typeface="League Spartan"/>
                <a:ea typeface="League Spartan"/>
                <a:cs typeface="League Spartan"/>
                <a:sym typeface="League Spartan"/>
              </a:rPr>
              <a:t>Coco Guard</a:t>
            </a:r>
          </a:p>
        </p:txBody>
      </p:sp>
      <p:sp>
        <p:nvSpPr>
          <p:cNvPr id="14" name="TextBox 14"/>
          <p:cNvSpPr txBox="1"/>
          <p:nvPr/>
        </p:nvSpPr>
        <p:spPr>
          <a:xfrm>
            <a:off x="9096025" y="4330230"/>
            <a:ext cx="7991547" cy="1983526"/>
          </a:xfrm>
          <a:prstGeom prst="rect">
            <a:avLst/>
          </a:prstGeom>
        </p:spPr>
        <p:txBody>
          <a:bodyPr lIns="0" tIns="0" rIns="0" bIns="0" rtlCol="0" anchor="t">
            <a:spAutoFit/>
          </a:bodyPr>
          <a:lstStyle/>
          <a:p>
            <a:pPr algn="r">
              <a:lnSpc>
                <a:spcPts val="5533"/>
              </a:lnSpc>
            </a:pPr>
            <a:r>
              <a:rPr lang="en-US" sz="3952" spc="-320" dirty="0">
                <a:solidFill>
                  <a:srgbClr val="015438"/>
                </a:solidFill>
                <a:latin typeface="League Spartan"/>
                <a:ea typeface="League Spartan"/>
                <a:cs typeface="League Spartan"/>
                <a:sym typeface="League Spartan"/>
              </a:rPr>
              <a:t>deep learning of coconut diseases and fertility check​</a:t>
            </a:r>
          </a:p>
          <a:p>
            <a:pPr algn="l">
              <a:lnSpc>
                <a:spcPts val="4742"/>
              </a:lnSpc>
            </a:pPr>
            <a:endParaRPr lang="en-US" sz="3952" spc="-320" dirty="0">
              <a:solidFill>
                <a:srgbClr val="015438"/>
              </a:solidFill>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526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48766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676275" y="3822419"/>
            <a:ext cx="3949901" cy="3949901"/>
          </a:xfrm>
          <a:custGeom>
            <a:avLst/>
            <a:gdLst/>
            <a:ahLst/>
            <a:cxnLst/>
            <a:rect l="l" t="t" r="r" b="b"/>
            <a:pathLst>
              <a:path w="3949901" h="3949901">
                <a:moveTo>
                  <a:pt x="0" y="0"/>
                </a:moveTo>
                <a:lnTo>
                  <a:pt x="3949901" y="0"/>
                </a:lnTo>
                <a:lnTo>
                  <a:pt x="3949901" y="3949902"/>
                </a:lnTo>
                <a:lnTo>
                  <a:pt x="0" y="3949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202324" y="3784847"/>
            <a:ext cx="3423853" cy="34238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996" r="-38996"/>
              </a:stretch>
            </a:blipFill>
            <a:ln w="76200" cap="sq">
              <a:solidFill>
                <a:srgbClr val="FFFFFF"/>
              </a:solidFill>
              <a:prstDash val="solid"/>
              <a:miter/>
            </a:ln>
          </p:spPr>
          <p:txBody>
            <a:bodyPr/>
            <a:lstStyle/>
            <a:p>
              <a:endParaRPr lang="en-US"/>
            </a:p>
          </p:txBody>
        </p:sp>
      </p:grpSp>
      <p:sp>
        <p:nvSpPr>
          <p:cNvPr id="11" name="Freeform 11"/>
          <p:cNvSpPr/>
          <p:nvPr/>
        </p:nvSpPr>
        <p:spPr>
          <a:xfrm>
            <a:off x="10484892" y="2282937"/>
            <a:ext cx="3528419" cy="3568566"/>
          </a:xfrm>
          <a:custGeom>
            <a:avLst/>
            <a:gdLst/>
            <a:ahLst/>
            <a:cxnLst/>
            <a:rect l="l" t="t" r="r" b="b"/>
            <a:pathLst>
              <a:path w="3528419" h="3568566">
                <a:moveTo>
                  <a:pt x="0" y="0"/>
                </a:moveTo>
                <a:lnTo>
                  <a:pt x="3528419" y="0"/>
                </a:lnTo>
                <a:lnTo>
                  <a:pt x="3528419" y="3568566"/>
                </a:lnTo>
                <a:lnTo>
                  <a:pt x="0" y="3568566"/>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085850" y="1169611"/>
            <a:ext cx="3903640"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Overview of</a:t>
            </a:r>
          </a:p>
        </p:txBody>
      </p:sp>
      <p:sp>
        <p:nvSpPr>
          <p:cNvPr id="13" name="TextBox 13"/>
          <p:cNvSpPr txBox="1"/>
          <p:nvPr/>
        </p:nvSpPr>
        <p:spPr>
          <a:xfrm>
            <a:off x="1085850" y="1976734"/>
            <a:ext cx="9456192"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Research Problem</a:t>
            </a:r>
          </a:p>
        </p:txBody>
      </p:sp>
      <p:sp>
        <p:nvSpPr>
          <p:cNvPr id="14" name="TextBox 14"/>
          <p:cNvSpPr txBox="1"/>
          <p:nvPr/>
        </p:nvSpPr>
        <p:spPr>
          <a:xfrm>
            <a:off x="4549976" y="3774794"/>
            <a:ext cx="10755959" cy="6154672"/>
          </a:xfrm>
          <a:prstGeom prst="rect">
            <a:avLst/>
          </a:prstGeom>
        </p:spPr>
        <p:txBody>
          <a:bodyPr lIns="0" tIns="0" rIns="0" bIns="0" rtlCol="0" anchor="t">
            <a:spAutoFit/>
          </a:bodyPr>
          <a:lstStyle/>
          <a:p>
            <a:pPr marL="628014" lvl="1" indent="-314007" algn="just">
              <a:lnSpc>
                <a:spcPts val="4072"/>
              </a:lnSpc>
              <a:buFont typeface="Arial"/>
              <a:buChar char="•"/>
            </a:pPr>
            <a:r>
              <a:rPr lang="en-US" sz="2908">
                <a:solidFill>
                  <a:srgbClr val="015438"/>
                </a:solidFill>
                <a:latin typeface="Montserrat"/>
                <a:ea typeface="Montserrat"/>
                <a:cs typeface="Montserrat"/>
                <a:sym typeface="Montserrat"/>
              </a:rPr>
              <a:t>Farmers need to physically inspect trees, which is particularly challenging due to the height of coconut trees and the vast areas they cover.​</a:t>
            </a:r>
          </a:p>
          <a:p>
            <a:pPr marL="628014" lvl="1" indent="-314007" algn="just">
              <a:lnSpc>
                <a:spcPts val="4072"/>
              </a:lnSpc>
              <a:buFont typeface="Arial"/>
              <a:buChar char="•"/>
            </a:pPr>
            <a:r>
              <a:rPr lang="en-US" sz="2908">
                <a:solidFill>
                  <a:srgbClr val="015438"/>
                </a:solidFill>
                <a:latin typeface="Montserrat"/>
                <a:ea typeface="Montserrat"/>
                <a:cs typeface="Montserrat"/>
                <a:sym typeface="Montserrat"/>
              </a:rPr>
              <a:t>Manual inspections often miss early signs of diseases, and leaving these unchecked allows the diseases to spread and cause severe damage.​</a:t>
            </a:r>
          </a:p>
          <a:p>
            <a:pPr marL="628014" lvl="1" indent="-314007" algn="just">
              <a:lnSpc>
                <a:spcPts val="4072"/>
              </a:lnSpc>
              <a:buFont typeface="Arial"/>
              <a:buChar char="•"/>
            </a:pPr>
            <a:r>
              <a:rPr lang="en-US" sz="2908">
                <a:solidFill>
                  <a:srgbClr val="015438"/>
                </a:solidFill>
                <a:latin typeface="Montserrat"/>
                <a:ea typeface="Montserrat"/>
                <a:cs typeface="Montserrat"/>
                <a:sym typeface="Montserrat"/>
              </a:rPr>
              <a:t>Different diseases may look similar when checking manually, making it difficult to differentiate them.​​</a:t>
            </a:r>
          </a:p>
          <a:p>
            <a:pPr marL="628014" lvl="1" indent="-314007" algn="just">
              <a:lnSpc>
                <a:spcPts val="4072"/>
              </a:lnSpc>
              <a:buFont typeface="Arial"/>
              <a:buChar char="•"/>
            </a:pPr>
            <a:r>
              <a:rPr lang="en-US" sz="2908">
                <a:solidFill>
                  <a:srgbClr val="015438"/>
                </a:solidFill>
                <a:latin typeface="Montserrat"/>
                <a:ea typeface="Montserrat"/>
                <a:cs typeface="Montserrat"/>
                <a:sym typeface="Montserrat"/>
              </a:rPr>
              <a:t>Any decline in coconut yield due to diseases directly impacts the economy, causing substantial losses in revenue from both local consumption and exports.</a:t>
            </a:r>
          </a:p>
          <a:p>
            <a:pPr algn="just">
              <a:lnSpc>
                <a:spcPts val="4072"/>
              </a:lnSpc>
            </a:pPr>
            <a:endParaRPr lang="en-US" sz="2908">
              <a:solidFill>
                <a:srgbClr val="015438"/>
              </a:solidFill>
              <a:latin typeface="Montserrat"/>
              <a:ea typeface="Montserrat"/>
              <a:cs typeface="Montserrat"/>
              <a:sym typeface="Montserrat"/>
            </a:endParaRPr>
          </a:p>
        </p:txBody>
      </p:sp>
      <p:sp>
        <p:nvSpPr>
          <p:cNvPr id="15" name="TextBox 15"/>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1205" y="1104900"/>
            <a:ext cx="6873180" cy="2441255"/>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&amp; Novelty</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487" r="-42818" b="-3487"/>
              </a:stretch>
            </a:blipFill>
            <a:ln w="76200" cap="sq">
              <a:solidFill>
                <a:srgbClr val="FFFFFF"/>
              </a:solidFill>
              <a:prstDash val="solid"/>
              <a:miter/>
            </a:ln>
          </p:spPr>
          <p:txBody>
            <a:bodyPr/>
            <a:lstStyle/>
            <a:p>
              <a:endParaRPr lang="en-US"/>
            </a:p>
          </p:txBody>
        </p:sp>
      </p:grpSp>
      <p:grpSp>
        <p:nvGrpSpPr>
          <p:cNvPr id="8" name="Group 8"/>
          <p:cNvGrpSpPr/>
          <p:nvPr/>
        </p:nvGrpSpPr>
        <p:grpSpPr>
          <a:xfrm>
            <a:off x="-2583392" y="-87734"/>
            <a:ext cx="5386205" cy="10462468"/>
            <a:chOff x="0" y="0"/>
            <a:chExt cx="1418589" cy="2755547"/>
          </a:xfrm>
        </p:grpSpPr>
        <p:sp>
          <p:nvSpPr>
            <p:cNvPr id="9" name="Freeform 9"/>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0" name="TextBox 10"/>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1" name="Freeform 11"/>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3" name="Freeform 13"/>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grpSp>
        <p:nvGrpSpPr>
          <p:cNvPr id="14" name="Group 14"/>
          <p:cNvGrpSpPr/>
          <p:nvPr/>
        </p:nvGrpSpPr>
        <p:grpSpPr>
          <a:xfrm>
            <a:off x="14235018" y="2649951"/>
            <a:ext cx="2493549" cy="24935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24962" r="-24962"/>
              </a:stretch>
            </a:blipFill>
            <a:ln w="76200" cap="sq">
              <a:solidFill>
                <a:srgbClr val="FFFFFF"/>
              </a:solidFill>
              <a:prstDash val="solid"/>
              <a:miter/>
            </a:ln>
          </p:spPr>
          <p:txBody>
            <a:bodyPr/>
            <a:lstStyle/>
            <a:p>
              <a:endParaRPr lang="en-US"/>
            </a:p>
          </p:txBody>
        </p:sp>
      </p:grpSp>
      <p:sp>
        <p:nvSpPr>
          <p:cNvPr id="16" name="TextBox 16"/>
          <p:cNvSpPr txBox="1"/>
          <p:nvPr/>
        </p:nvSpPr>
        <p:spPr>
          <a:xfrm>
            <a:off x="3351205" y="3879530"/>
            <a:ext cx="9950363" cy="4776715"/>
          </a:xfrm>
          <a:prstGeom prst="rect">
            <a:avLst/>
          </a:prstGeom>
        </p:spPr>
        <p:txBody>
          <a:bodyPr lIns="0" tIns="0" rIns="0" bIns="0" rtlCol="0" anchor="t">
            <a:spAutoFit/>
          </a:bodyPr>
          <a:lstStyle/>
          <a:p>
            <a:pPr marL="600521" lvl="1" indent="-300260" algn="just">
              <a:lnSpc>
                <a:spcPts val="3894"/>
              </a:lnSpc>
              <a:buFont typeface="Arial"/>
              <a:buChar char="•"/>
            </a:pPr>
            <a:r>
              <a:rPr lang="en-US" sz="2781">
                <a:solidFill>
                  <a:srgbClr val="015438"/>
                </a:solidFill>
                <a:latin typeface="Montserrat"/>
                <a:ea typeface="Montserrat"/>
                <a:cs typeface="Montserrat"/>
                <a:sym typeface="Montserrat"/>
              </a:rPr>
              <a:t>Existing Applications focuses on general agricultural disease detection.​</a:t>
            </a:r>
          </a:p>
          <a:p>
            <a:pPr marL="600521" lvl="1" indent="-300260" algn="just">
              <a:lnSpc>
                <a:spcPts val="3894"/>
              </a:lnSpc>
              <a:buFont typeface="Arial"/>
              <a:buChar char="•"/>
            </a:pPr>
            <a:r>
              <a:rPr lang="en-US" sz="2781">
                <a:solidFill>
                  <a:srgbClr val="015438"/>
                </a:solidFill>
                <a:latin typeface="Montserrat"/>
                <a:ea typeface="Montserrat"/>
                <a:cs typeface="Montserrat"/>
                <a:sym typeface="Montserrat"/>
              </a:rPr>
              <a:t>There are research that are focused on coconut disease detection and management these lack integration with advanced technology.​</a:t>
            </a:r>
          </a:p>
          <a:p>
            <a:pPr marL="600521" lvl="1" indent="-300260" algn="just">
              <a:lnSpc>
                <a:spcPts val="3894"/>
              </a:lnSpc>
              <a:buFont typeface="Arial"/>
              <a:buChar char="•"/>
            </a:pPr>
            <a:r>
              <a:rPr lang="en-US" sz="2781">
                <a:solidFill>
                  <a:srgbClr val="015438"/>
                </a:solidFill>
                <a:latin typeface="Montserrat"/>
                <a:ea typeface="Montserrat"/>
                <a:cs typeface="Montserrat"/>
                <a:sym typeface="Montserrat"/>
              </a:rPr>
              <a:t>My research area addresses this gap by integrating Saliency mapping and Explainable AI to enhance the accuracy and reliability of coconut disease detection.</a:t>
            </a:r>
          </a:p>
          <a:p>
            <a:pPr algn="just">
              <a:lnSpc>
                <a:spcPts val="2862"/>
              </a:lnSpc>
            </a:pPr>
            <a:endParaRPr lang="en-US" sz="2781">
              <a:solidFill>
                <a:srgbClr val="015438"/>
              </a:solidFill>
              <a:latin typeface="Montserrat"/>
              <a:ea typeface="Montserrat"/>
              <a:cs typeface="Montserrat"/>
              <a:sym typeface="Montserrat"/>
            </a:endParaRP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288129" y="3481954"/>
            <a:ext cx="1980085" cy="19800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238" r="-25238"/>
              </a:stretch>
            </a:blipFill>
            <a:ln w="76200" cap="sq">
              <a:solidFill>
                <a:srgbClr val="95C435"/>
              </a:solidFill>
              <a:prstDash val="solid"/>
              <a:miter/>
            </a:ln>
          </p:spPr>
          <p:txBody>
            <a:bodyPr/>
            <a:lstStyle/>
            <a:p>
              <a:endParaRPr lang="en-US"/>
            </a:p>
          </p:txBody>
        </p:sp>
      </p:grpSp>
      <p:grpSp>
        <p:nvGrpSpPr>
          <p:cNvPr id="5" name="Group 5"/>
          <p:cNvGrpSpPr/>
          <p:nvPr/>
        </p:nvGrpSpPr>
        <p:grpSpPr>
          <a:xfrm>
            <a:off x="11337715" y="1606711"/>
            <a:ext cx="2625823" cy="26258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4087" b="-4087"/>
              </a:stretch>
            </a:blipFill>
            <a:ln w="76200" cap="sq">
              <a:solidFill>
                <a:srgbClr val="95C435"/>
              </a:solidFill>
              <a:prstDash val="solid"/>
              <a:miter/>
            </a:ln>
          </p:spPr>
          <p:txBody>
            <a:bodyPr/>
            <a:lstStyle/>
            <a:p>
              <a:endParaRPr lang="en-US"/>
            </a:p>
          </p:txBody>
        </p:sp>
      </p:grpSp>
      <p:grpSp>
        <p:nvGrpSpPr>
          <p:cNvPr id="7" name="Group 7"/>
          <p:cNvGrpSpPr/>
          <p:nvPr/>
        </p:nvGrpSpPr>
        <p:grpSpPr>
          <a:xfrm>
            <a:off x="13506447" y="1984351"/>
            <a:ext cx="2034381" cy="20343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136" r="-25136"/>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Freeform 15"/>
          <p:cNvSpPr/>
          <p:nvPr/>
        </p:nvSpPr>
        <p:spPr>
          <a:xfrm>
            <a:off x="2886576" y="2378207"/>
            <a:ext cx="7315200" cy="3575304"/>
          </a:xfrm>
          <a:custGeom>
            <a:avLst/>
            <a:gdLst/>
            <a:ahLst/>
            <a:cxnLst/>
            <a:rect l="l" t="t" r="r" b="b"/>
            <a:pathLst>
              <a:path w="7315200" h="3575304">
                <a:moveTo>
                  <a:pt x="0" y="0"/>
                </a:moveTo>
                <a:lnTo>
                  <a:pt x="7315200" y="0"/>
                </a:lnTo>
                <a:lnTo>
                  <a:pt x="7315200" y="3575304"/>
                </a:lnTo>
                <a:lnTo>
                  <a:pt x="0" y="35753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7735445" y="6352216"/>
            <a:ext cx="4153363" cy="1268375"/>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Coconut Disease Prediction System Using Image Processing and Deep Learning Techniques [1]</a:t>
            </a:r>
          </a:p>
        </p:txBody>
      </p:sp>
      <p:sp>
        <p:nvSpPr>
          <p:cNvPr id="17" name="TextBox 17"/>
          <p:cNvSpPr txBox="1"/>
          <p:nvPr/>
        </p:nvSpPr>
        <p:spPr>
          <a:xfrm>
            <a:off x="3351205" y="1038225"/>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8" name="TextBox 18"/>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9" name="TextBox 19"/>
          <p:cNvSpPr txBox="1"/>
          <p:nvPr/>
        </p:nvSpPr>
        <p:spPr>
          <a:xfrm>
            <a:off x="3351205" y="2756233"/>
            <a:ext cx="5957794" cy="639725"/>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Disease Prediction in Coconut Leaves using Deep Learning [2]</a:t>
            </a:r>
          </a:p>
        </p:txBody>
      </p:sp>
      <p:sp>
        <p:nvSpPr>
          <p:cNvPr id="20" name="TextBox 20"/>
          <p:cNvSpPr txBox="1"/>
          <p:nvPr/>
        </p:nvSpPr>
        <p:spPr>
          <a:xfrm>
            <a:off x="3351205" y="3757765"/>
            <a:ext cx="6385943" cy="1673225"/>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Focuses only on dried leaves, caterpillar attacks, and yellowing of leaves detection.</a:t>
            </a: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This research is based on India</a:t>
            </a: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Lacks saliency mapping and XAI techniques, reducing the accuracy, transparency of disease detection.</a:t>
            </a:r>
          </a:p>
        </p:txBody>
      </p:sp>
      <p:sp>
        <p:nvSpPr>
          <p:cNvPr id="21" name="Freeform 21"/>
          <p:cNvSpPr/>
          <p:nvPr/>
        </p:nvSpPr>
        <p:spPr>
          <a:xfrm>
            <a:off x="7282953" y="6058286"/>
            <a:ext cx="8109524" cy="3963530"/>
          </a:xfrm>
          <a:custGeom>
            <a:avLst/>
            <a:gdLst/>
            <a:ahLst/>
            <a:cxnLst/>
            <a:rect l="l" t="t" r="r" b="b"/>
            <a:pathLst>
              <a:path w="8109524" h="3963530">
                <a:moveTo>
                  <a:pt x="0" y="0"/>
                </a:moveTo>
                <a:lnTo>
                  <a:pt x="8109523" y="0"/>
                </a:lnTo>
                <a:lnTo>
                  <a:pt x="8109523" y="3963530"/>
                </a:lnTo>
                <a:lnTo>
                  <a:pt x="0" y="39635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2" name="TextBox 22"/>
          <p:cNvSpPr txBox="1"/>
          <p:nvPr/>
        </p:nvSpPr>
        <p:spPr>
          <a:xfrm>
            <a:off x="7735445" y="7914368"/>
            <a:ext cx="6227570" cy="1949450"/>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Focuses on pest attacks, nutrient deficiencies, missing fungal and bacterial infestations which poses a serious threat</a:t>
            </a: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Doesn't use Drone Imagery</a:t>
            </a: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 not provide predictive insights for future pest management, focusing only on current infestations.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288129" y="3481954"/>
            <a:ext cx="1980085" cy="19800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238" r="-25238"/>
              </a:stretch>
            </a:blipFill>
            <a:ln w="76200" cap="sq">
              <a:solidFill>
                <a:srgbClr val="95C435"/>
              </a:solidFill>
              <a:prstDash val="solid"/>
              <a:miter/>
            </a:ln>
          </p:spPr>
          <p:txBody>
            <a:bodyPr/>
            <a:lstStyle/>
            <a:p>
              <a:endParaRPr lang="en-US"/>
            </a:p>
          </p:txBody>
        </p:sp>
      </p:grpSp>
      <p:grpSp>
        <p:nvGrpSpPr>
          <p:cNvPr id="5" name="Group 5"/>
          <p:cNvGrpSpPr/>
          <p:nvPr/>
        </p:nvGrpSpPr>
        <p:grpSpPr>
          <a:xfrm>
            <a:off x="11337715" y="1606711"/>
            <a:ext cx="2625823" cy="26258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4087" b="-4087"/>
              </a:stretch>
            </a:blipFill>
            <a:ln w="76200" cap="sq">
              <a:solidFill>
                <a:srgbClr val="95C435"/>
              </a:solidFill>
              <a:prstDash val="solid"/>
              <a:miter/>
            </a:ln>
          </p:spPr>
          <p:txBody>
            <a:bodyPr/>
            <a:lstStyle/>
            <a:p>
              <a:endParaRPr lang="en-US"/>
            </a:p>
          </p:txBody>
        </p:sp>
      </p:grpSp>
      <p:grpSp>
        <p:nvGrpSpPr>
          <p:cNvPr id="7" name="Group 7"/>
          <p:cNvGrpSpPr/>
          <p:nvPr/>
        </p:nvGrpSpPr>
        <p:grpSpPr>
          <a:xfrm>
            <a:off x="13506447" y="1984351"/>
            <a:ext cx="2034381" cy="20343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3450" b="-23450"/>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Freeform 15"/>
          <p:cNvSpPr/>
          <p:nvPr/>
        </p:nvSpPr>
        <p:spPr>
          <a:xfrm>
            <a:off x="3351205" y="3873291"/>
            <a:ext cx="9299421" cy="4545092"/>
          </a:xfrm>
          <a:custGeom>
            <a:avLst/>
            <a:gdLst/>
            <a:ahLst/>
            <a:cxnLst/>
            <a:rect l="l" t="t" r="r" b="b"/>
            <a:pathLst>
              <a:path w="9299421" h="4545092">
                <a:moveTo>
                  <a:pt x="0" y="0"/>
                </a:moveTo>
                <a:lnTo>
                  <a:pt x="9299421" y="0"/>
                </a:lnTo>
                <a:lnTo>
                  <a:pt x="9299421" y="4545092"/>
                </a:lnTo>
                <a:lnTo>
                  <a:pt x="0" y="45450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3351205" y="1038225"/>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8" name="TextBox 18"/>
          <p:cNvSpPr txBox="1"/>
          <p:nvPr/>
        </p:nvSpPr>
        <p:spPr>
          <a:xfrm>
            <a:off x="4005608" y="4326406"/>
            <a:ext cx="6548767" cy="1265301"/>
          </a:xfrm>
          <a:prstGeom prst="rect">
            <a:avLst/>
          </a:prstGeom>
        </p:spPr>
        <p:txBody>
          <a:bodyPr lIns="0" tIns="0" rIns="0" bIns="0" rtlCol="0" anchor="t">
            <a:spAutoFit/>
          </a:bodyPr>
          <a:lstStyle/>
          <a:p>
            <a:pPr algn="l">
              <a:lnSpc>
                <a:spcPts val="2541"/>
              </a:lnSpc>
            </a:pPr>
            <a:r>
              <a:rPr lang="en-US" sz="2420" spc="-79">
                <a:solidFill>
                  <a:srgbClr val="357529"/>
                </a:solidFill>
                <a:latin typeface="Open Sauce Bold"/>
                <a:ea typeface="Open Sauce Bold"/>
                <a:cs typeface="Open Sauce Bold"/>
                <a:sym typeface="Open Sauce Bold"/>
              </a:rPr>
              <a:t>CONVOLUTIONAL NEURAL NETWORK-BASED IMAGE CLASSIFICATION FOR IMPROVED COCONUT DISEASE IDENTIFICATION [3]</a:t>
            </a:r>
          </a:p>
        </p:txBody>
      </p:sp>
      <p:sp>
        <p:nvSpPr>
          <p:cNvPr id="19" name="TextBox 19"/>
          <p:cNvSpPr txBox="1"/>
          <p:nvPr/>
        </p:nvSpPr>
        <p:spPr>
          <a:xfrm>
            <a:off x="4058653" y="5791733"/>
            <a:ext cx="8022064" cy="2210435"/>
          </a:xfrm>
          <a:prstGeom prst="rect">
            <a:avLst/>
          </a:prstGeom>
        </p:spPr>
        <p:txBody>
          <a:bodyPr lIns="0" tIns="0" rIns="0" bIns="0" rtlCol="0" anchor="t">
            <a:spAutoFit/>
          </a:bodyPr>
          <a:lstStyle/>
          <a:p>
            <a:pPr marL="496569" lvl="1" indent="-248284" algn="just">
              <a:lnSpc>
                <a:spcPts val="2529"/>
              </a:lnSpc>
              <a:buFont typeface="Arial"/>
              <a:buChar char="•"/>
            </a:pPr>
            <a:r>
              <a:rPr lang="en-US" sz="2299">
                <a:solidFill>
                  <a:srgbClr val="357529"/>
                </a:solidFill>
                <a:latin typeface="Open Sauce"/>
                <a:ea typeface="Open Sauce"/>
                <a:cs typeface="Open Sauce"/>
                <a:sym typeface="Open Sauce"/>
              </a:rPr>
              <a:t>Only targets pest attacks and some diseases, neglecting other fungal and bacterial infestations that affect coconut trees.</a:t>
            </a:r>
          </a:p>
          <a:p>
            <a:pPr marL="496569" lvl="1" indent="-248284" algn="just">
              <a:lnSpc>
                <a:spcPts val="2529"/>
              </a:lnSpc>
              <a:buFont typeface="Arial"/>
              <a:buChar char="•"/>
            </a:pPr>
            <a:r>
              <a:rPr lang="en-US" sz="2299">
                <a:solidFill>
                  <a:srgbClr val="357529"/>
                </a:solidFill>
                <a:latin typeface="Open Sauce"/>
                <a:ea typeface="Open Sauce"/>
                <a:cs typeface="Open Sauce"/>
                <a:sym typeface="Open Sauce"/>
              </a:rPr>
              <a:t>Not Based in Sri Lanka</a:t>
            </a:r>
          </a:p>
          <a:p>
            <a:pPr marL="496569" lvl="1" indent="-248284" algn="just">
              <a:lnSpc>
                <a:spcPts val="2529"/>
              </a:lnSpc>
              <a:buFont typeface="Arial"/>
              <a:buChar char="•"/>
            </a:pPr>
            <a:r>
              <a:rPr lang="en-US" sz="2299">
                <a:solidFill>
                  <a:srgbClr val="357529"/>
                </a:solidFill>
                <a:latin typeface="Open Sauce"/>
                <a:ea typeface="Open Sauce"/>
                <a:cs typeface="Open Sauce"/>
                <a:sym typeface="Open Sauce"/>
              </a:rPr>
              <a:t>Does not incorporate advanced image processing techniques nor drone imagery, limiting the detection quality of drone-captured images.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965189" y="6101913"/>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9" name="Table 9"/>
          <p:cNvGraphicFramePr>
            <a:graphicFrameLocks noGrp="1"/>
          </p:cNvGraphicFramePr>
          <p:nvPr/>
        </p:nvGraphicFramePr>
        <p:xfrm>
          <a:off x="3189996" y="1681902"/>
          <a:ext cx="13341476" cy="8136281"/>
        </p:xfrm>
        <a:graphic>
          <a:graphicData uri="http://schemas.openxmlformats.org/drawingml/2006/table">
            <a:tbl>
              <a:tblPr/>
              <a:tblGrid>
                <a:gridCol w="2633802">
                  <a:extLst>
                    <a:ext uri="{9D8B030D-6E8A-4147-A177-3AD203B41FA5}">
                      <a16:colId xmlns:a16="http://schemas.microsoft.com/office/drawing/2014/main" val="20000"/>
                    </a:ext>
                  </a:extLst>
                </a:gridCol>
                <a:gridCol w="1977916">
                  <a:extLst>
                    <a:ext uri="{9D8B030D-6E8A-4147-A177-3AD203B41FA5}">
                      <a16:colId xmlns:a16="http://schemas.microsoft.com/office/drawing/2014/main" val="20001"/>
                    </a:ext>
                  </a:extLst>
                </a:gridCol>
                <a:gridCol w="2059021">
                  <a:extLst>
                    <a:ext uri="{9D8B030D-6E8A-4147-A177-3AD203B41FA5}">
                      <a16:colId xmlns:a16="http://schemas.microsoft.com/office/drawing/2014/main" val="20002"/>
                    </a:ext>
                  </a:extLst>
                </a:gridCol>
                <a:gridCol w="2223579">
                  <a:extLst>
                    <a:ext uri="{9D8B030D-6E8A-4147-A177-3AD203B41FA5}">
                      <a16:colId xmlns:a16="http://schemas.microsoft.com/office/drawing/2014/main" val="20003"/>
                    </a:ext>
                  </a:extLst>
                </a:gridCol>
                <a:gridCol w="2223579">
                  <a:extLst>
                    <a:ext uri="{9D8B030D-6E8A-4147-A177-3AD203B41FA5}">
                      <a16:colId xmlns:a16="http://schemas.microsoft.com/office/drawing/2014/main" val="20004"/>
                    </a:ext>
                  </a:extLst>
                </a:gridCol>
                <a:gridCol w="2223579">
                  <a:extLst>
                    <a:ext uri="{9D8B030D-6E8A-4147-A177-3AD203B41FA5}">
                      <a16:colId xmlns:a16="http://schemas.microsoft.com/office/drawing/2014/main" val="20005"/>
                    </a:ext>
                  </a:extLst>
                </a:gridCol>
              </a:tblGrid>
              <a:tr h="832727">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extLst>
                  <a:ext uri="{0D108BD9-81ED-4DB2-BD59-A6C34878D82A}">
                    <a16:rowId xmlns:a16="http://schemas.microsoft.com/office/drawing/2014/main" val="10000"/>
                  </a:ext>
                </a:extLst>
              </a:tr>
              <a:tr h="1235095">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1"/>
                  </a:ext>
                </a:extLst>
              </a:tr>
              <a:tr h="1174576">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2"/>
                  </a:ext>
                </a:extLst>
              </a:tr>
              <a:tr h="954054">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3"/>
                  </a:ext>
                </a:extLst>
              </a:tr>
              <a:tr h="1421429">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4"/>
                  </a:ext>
                </a:extLst>
              </a:tr>
              <a:tr h="1119773">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5"/>
                  </a:ext>
                </a:extLst>
              </a:tr>
              <a:tr h="1398627">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Freeform 10"/>
          <p:cNvSpPr/>
          <p:nvPr/>
        </p:nvSpPr>
        <p:spPr>
          <a:xfrm>
            <a:off x="15133553" y="2933130"/>
            <a:ext cx="633260" cy="537480"/>
          </a:xfrm>
          <a:custGeom>
            <a:avLst/>
            <a:gdLst/>
            <a:ahLst/>
            <a:cxnLst/>
            <a:rect l="l" t="t" r="r" b="b"/>
            <a:pathLst>
              <a:path w="633260" h="537480">
                <a:moveTo>
                  <a:pt x="0" y="0"/>
                </a:moveTo>
                <a:lnTo>
                  <a:pt x="633260" y="0"/>
                </a:lnTo>
                <a:lnTo>
                  <a:pt x="633260"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5133553" y="3940719"/>
            <a:ext cx="633260" cy="537480"/>
          </a:xfrm>
          <a:custGeom>
            <a:avLst/>
            <a:gdLst/>
            <a:ahLst/>
            <a:cxnLst/>
            <a:rect l="l" t="t" r="r" b="b"/>
            <a:pathLst>
              <a:path w="633260" h="537480">
                <a:moveTo>
                  <a:pt x="0" y="0"/>
                </a:moveTo>
                <a:lnTo>
                  <a:pt x="633260" y="0"/>
                </a:lnTo>
                <a:lnTo>
                  <a:pt x="633260"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5133553" y="5069178"/>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5133553" y="6241591"/>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133553" y="7508568"/>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5133553" y="8665757"/>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2998379" y="8670977"/>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6384280" y="2837287"/>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TextBox 18"/>
          <p:cNvSpPr txBox="1"/>
          <p:nvPr/>
        </p:nvSpPr>
        <p:spPr>
          <a:xfrm>
            <a:off x="16681648" y="8633862"/>
            <a:ext cx="515772" cy="385128"/>
          </a:xfrm>
          <a:prstGeom prst="rect">
            <a:avLst/>
          </a:prstGeom>
        </p:spPr>
        <p:txBody>
          <a:bodyPr lIns="0" tIns="0" rIns="0" bIns="0" rtlCol="0" anchor="t">
            <a:spAutoFit/>
          </a:bodyPr>
          <a:lstStyle/>
          <a:p>
            <a:pPr algn="ctr">
              <a:lnSpc>
                <a:spcPts val="3161"/>
              </a:lnSpc>
            </a:pPr>
            <a:r>
              <a:rPr lang="en-US" sz="2258">
                <a:solidFill>
                  <a:srgbClr val="FFFFFF"/>
                </a:solidFill>
                <a:latin typeface="Montserrat"/>
                <a:ea typeface="Montserrat"/>
                <a:cs typeface="Montserrat"/>
                <a:sym typeface="Montserrat"/>
              </a:rPr>
              <a:t>10</a:t>
            </a:r>
          </a:p>
        </p:txBody>
      </p:sp>
      <p:sp>
        <p:nvSpPr>
          <p:cNvPr id="19" name="TextBox 19"/>
          <p:cNvSpPr txBox="1"/>
          <p:nvPr/>
        </p:nvSpPr>
        <p:spPr>
          <a:xfrm>
            <a:off x="3228463" y="442173"/>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Research Gap</a:t>
            </a:r>
          </a:p>
        </p:txBody>
      </p:sp>
      <p:sp>
        <p:nvSpPr>
          <p:cNvPr id="20" name="TextBox 20"/>
          <p:cNvSpPr txBox="1"/>
          <p:nvPr/>
        </p:nvSpPr>
        <p:spPr>
          <a:xfrm>
            <a:off x="14912603" y="1932491"/>
            <a:ext cx="1835720"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CocoGuard</a:t>
            </a:r>
          </a:p>
        </p:txBody>
      </p:sp>
      <p:sp>
        <p:nvSpPr>
          <p:cNvPr id="21" name="TextBox 21"/>
          <p:cNvSpPr txBox="1"/>
          <p:nvPr/>
        </p:nvSpPr>
        <p:spPr>
          <a:xfrm>
            <a:off x="12498962" y="1894819"/>
            <a:ext cx="1711780"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[4]</a:t>
            </a:r>
          </a:p>
        </p:txBody>
      </p:sp>
      <p:sp>
        <p:nvSpPr>
          <p:cNvPr id="22" name="TextBox 22"/>
          <p:cNvSpPr txBox="1"/>
          <p:nvPr/>
        </p:nvSpPr>
        <p:spPr>
          <a:xfrm>
            <a:off x="10251427" y="1883068"/>
            <a:ext cx="1629842"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[3]</a:t>
            </a:r>
          </a:p>
        </p:txBody>
      </p:sp>
      <p:sp>
        <p:nvSpPr>
          <p:cNvPr id="23" name="TextBox 23"/>
          <p:cNvSpPr txBox="1"/>
          <p:nvPr/>
        </p:nvSpPr>
        <p:spPr>
          <a:xfrm>
            <a:off x="6103835" y="1913423"/>
            <a:ext cx="1704206"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[1]</a:t>
            </a:r>
          </a:p>
        </p:txBody>
      </p:sp>
      <p:sp>
        <p:nvSpPr>
          <p:cNvPr id="24" name="TextBox 24"/>
          <p:cNvSpPr txBox="1"/>
          <p:nvPr/>
        </p:nvSpPr>
        <p:spPr>
          <a:xfrm>
            <a:off x="8174905" y="1913423"/>
            <a:ext cx="1712872"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[2]</a:t>
            </a:r>
          </a:p>
        </p:txBody>
      </p:sp>
      <p:sp>
        <p:nvSpPr>
          <p:cNvPr id="25" name="TextBox 25"/>
          <p:cNvSpPr txBox="1"/>
          <p:nvPr/>
        </p:nvSpPr>
        <p:spPr>
          <a:xfrm>
            <a:off x="3308382" y="2623554"/>
            <a:ext cx="1637416" cy="709676"/>
          </a:xfrm>
          <a:prstGeom prst="rect">
            <a:avLst/>
          </a:prstGeom>
        </p:spPr>
        <p:txBody>
          <a:bodyPr lIns="0" tIns="0" rIns="0" bIns="0" rtlCol="0" anchor="t">
            <a:spAutoFit/>
          </a:bodyPr>
          <a:lstStyle/>
          <a:p>
            <a:pPr algn="l">
              <a:lnSpc>
                <a:spcPts val="2883"/>
              </a:lnSpc>
              <a:spcBef>
                <a:spcPct val="0"/>
              </a:spcBef>
            </a:pPr>
            <a:r>
              <a:rPr lang="en-US" sz="2059">
                <a:solidFill>
                  <a:srgbClr val="000000"/>
                </a:solidFill>
                <a:latin typeface="Montserrat"/>
                <a:ea typeface="Montserrat"/>
                <a:cs typeface="Montserrat"/>
                <a:sym typeface="Montserrat"/>
              </a:rPr>
              <a:t>Saliency Mapping</a:t>
            </a:r>
          </a:p>
        </p:txBody>
      </p:sp>
      <p:sp>
        <p:nvSpPr>
          <p:cNvPr id="26" name="TextBox 26"/>
          <p:cNvSpPr txBox="1"/>
          <p:nvPr/>
        </p:nvSpPr>
        <p:spPr>
          <a:xfrm>
            <a:off x="3256188" y="3797251"/>
            <a:ext cx="2579138" cy="970006"/>
          </a:xfrm>
          <a:prstGeom prst="rect">
            <a:avLst/>
          </a:prstGeom>
        </p:spPr>
        <p:txBody>
          <a:bodyPr lIns="0" tIns="0" rIns="0" bIns="0" rtlCol="0" anchor="t">
            <a:spAutoFit/>
          </a:bodyPr>
          <a:lstStyle/>
          <a:p>
            <a:pPr algn="l">
              <a:lnSpc>
                <a:spcPts val="2640"/>
              </a:lnSpc>
              <a:spcBef>
                <a:spcPct val="0"/>
              </a:spcBef>
            </a:pPr>
            <a:r>
              <a:rPr lang="en-US" sz="1885">
                <a:solidFill>
                  <a:srgbClr val="000000"/>
                </a:solidFill>
                <a:latin typeface="Montserrat"/>
                <a:ea typeface="Montserrat"/>
                <a:cs typeface="Montserrat"/>
                <a:sym typeface="Montserrat"/>
              </a:rPr>
              <a:t>Integration of Predictive Analysis for disease detection</a:t>
            </a:r>
          </a:p>
        </p:txBody>
      </p:sp>
      <p:sp>
        <p:nvSpPr>
          <p:cNvPr id="27" name="TextBox 27"/>
          <p:cNvSpPr txBox="1"/>
          <p:nvPr/>
        </p:nvSpPr>
        <p:spPr>
          <a:xfrm>
            <a:off x="3284763" y="4939690"/>
            <a:ext cx="2340585" cy="692150"/>
          </a:xfrm>
          <a:prstGeom prst="rect">
            <a:avLst/>
          </a:prstGeom>
        </p:spPr>
        <p:txBody>
          <a:bodyPr lIns="0" tIns="0" rIns="0" bIns="0" rtlCol="0" anchor="t">
            <a:spAutoFit/>
          </a:bodyPr>
          <a:lstStyle/>
          <a:p>
            <a:pPr algn="l">
              <a:lnSpc>
                <a:spcPts val="2800"/>
              </a:lnSpc>
            </a:pPr>
            <a:r>
              <a:rPr lang="en-US" sz="2000">
                <a:solidFill>
                  <a:srgbClr val="000000"/>
                </a:solidFill>
                <a:latin typeface="Montserrat"/>
                <a:ea typeface="Montserrat"/>
                <a:cs typeface="Montserrat"/>
                <a:sym typeface="Montserrat"/>
              </a:rPr>
              <a:t>Explainable</a:t>
            </a:r>
          </a:p>
          <a:p>
            <a:pPr algn="l">
              <a:lnSpc>
                <a:spcPts val="2800"/>
              </a:lnSpc>
              <a:spcBef>
                <a:spcPct val="0"/>
              </a:spcBef>
            </a:pPr>
            <a:r>
              <a:rPr lang="en-US" sz="2000">
                <a:solidFill>
                  <a:srgbClr val="000000"/>
                </a:solidFill>
                <a:latin typeface="Montserrat"/>
                <a:ea typeface="Montserrat"/>
                <a:cs typeface="Montserrat"/>
                <a:sym typeface="Montserrat"/>
              </a:rPr>
              <a:t> AI</a:t>
            </a:r>
          </a:p>
        </p:txBody>
      </p:sp>
      <p:sp>
        <p:nvSpPr>
          <p:cNvPr id="28" name="TextBox 28"/>
          <p:cNvSpPr txBox="1"/>
          <p:nvPr/>
        </p:nvSpPr>
        <p:spPr>
          <a:xfrm>
            <a:off x="3308382" y="5992330"/>
            <a:ext cx="2316967" cy="1036002"/>
          </a:xfrm>
          <a:prstGeom prst="rect">
            <a:avLst/>
          </a:prstGeom>
        </p:spPr>
        <p:txBody>
          <a:bodyPr lIns="0" tIns="0" rIns="0" bIns="0" rtlCol="0" anchor="t">
            <a:spAutoFit/>
          </a:bodyPr>
          <a:lstStyle/>
          <a:p>
            <a:pPr algn="l">
              <a:lnSpc>
                <a:spcPts val="2827"/>
              </a:lnSpc>
              <a:spcBef>
                <a:spcPct val="0"/>
              </a:spcBef>
            </a:pPr>
            <a:r>
              <a:rPr lang="en-US" sz="2019">
                <a:solidFill>
                  <a:srgbClr val="000000"/>
                </a:solidFill>
                <a:latin typeface="Montserrat"/>
                <a:ea typeface="Montserrat"/>
                <a:cs typeface="Montserrat"/>
                <a:sym typeface="Montserrat"/>
              </a:rPr>
              <a:t>Drone-Based Image Collection and Analysis</a:t>
            </a:r>
          </a:p>
        </p:txBody>
      </p:sp>
      <p:sp>
        <p:nvSpPr>
          <p:cNvPr id="29" name="TextBox 29"/>
          <p:cNvSpPr txBox="1"/>
          <p:nvPr/>
        </p:nvSpPr>
        <p:spPr>
          <a:xfrm>
            <a:off x="3308382" y="7337365"/>
            <a:ext cx="2014633" cy="1036002"/>
          </a:xfrm>
          <a:prstGeom prst="rect">
            <a:avLst/>
          </a:prstGeom>
        </p:spPr>
        <p:txBody>
          <a:bodyPr lIns="0" tIns="0" rIns="0" bIns="0" rtlCol="0" anchor="t">
            <a:spAutoFit/>
          </a:bodyPr>
          <a:lstStyle/>
          <a:p>
            <a:pPr algn="l">
              <a:lnSpc>
                <a:spcPts val="2827"/>
              </a:lnSpc>
              <a:spcBef>
                <a:spcPct val="0"/>
              </a:spcBef>
            </a:pPr>
            <a:r>
              <a:rPr lang="en-US" sz="2019">
                <a:solidFill>
                  <a:srgbClr val="000000"/>
                </a:solidFill>
                <a:latin typeface="Montserrat"/>
                <a:ea typeface="Montserrat"/>
                <a:cs typeface="Montserrat"/>
                <a:sym typeface="Montserrat"/>
              </a:rPr>
              <a:t>Advanced Image Processing</a:t>
            </a:r>
          </a:p>
        </p:txBody>
      </p:sp>
      <p:sp>
        <p:nvSpPr>
          <p:cNvPr id="30" name="TextBox 30"/>
          <p:cNvSpPr txBox="1"/>
          <p:nvPr/>
        </p:nvSpPr>
        <p:spPr>
          <a:xfrm>
            <a:off x="3246663" y="8584142"/>
            <a:ext cx="2138070" cy="1036002"/>
          </a:xfrm>
          <a:prstGeom prst="rect">
            <a:avLst/>
          </a:prstGeom>
        </p:spPr>
        <p:txBody>
          <a:bodyPr lIns="0" tIns="0" rIns="0" bIns="0" rtlCol="0" anchor="t">
            <a:spAutoFit/>
          </a:bodyPr>
          <a:lstStyle/>
          <a:p>
            <a:pPr algn="l">
              <a:lnSpc>
                <a:spcPts val="2827"/>
              </a:lnSpc>
              <a:spcBef>
                <a:spcPct val="0"/>
              </a:spcBef>
            </a:pPr>
            <a:r>
              <a:rPr lang="en-US" sz="2019">
                <a:solidFill>
                  <a:srgbClr val="000000"/>
                </a:solidFill>
                <a:latin typeface="Montserrat"/>
                <a:ea typeface="Montserrat"/>
                <a:cs typeface="Montserrat"/>
                <a:sym typeface="Montserrat"/>
              </a:rPr>
              <a:t>Comprehensive Disease Management</a:t>
            </a:r>
          </a:p>
        </p:txBody>
      </p:sp>
      <p:sp>
        <p:nvSpPr>
          <p:cNvPr id="31" name="Freeform 31"/>
          <p:cNvSpPr/>
          <p:nvPr/>
        </p:nvSpPr>
        <p:spPr>
          <a:xfrm>
            <a:off x="6384280" y="5095659"/>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p:cNvSpPr/>
          <p:nvPr/>
        </p:nvSpPr>
        <p:spPr>
          <a:xfrm>
            <a:off x="6384280" y="6208827"/>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8541536" y="2880414"/>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34"/>
          <p:cNvSpPr/>
          <p:nvPr/>
        </p:nvSpPr>
        <p:spPr>
          <a:xfrm>
            <a:off x="8541536" y="4065885"/>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Freeform 35"/>
          <p:cNvSpPr/>
          <p:nvPr/>
        </p:nvSpPr>
        <p:spPr>
          <a:xfrm>
            <a:off x="8541536" y="5179791"/>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8541536" y="6299644"/>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Freeform 37"/>
          <p:cNvSpPr/>
          <p:nvPr/>
        </p:nvSpPr>
        <p:spPr>
          <a:xfrm>
            <a:off x="8541536" y="7520428"/>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Freeform 38"/>
          <p:cNvSpPr/>
          <p:nvPr/>
        </p:nvSpPr>
        <p:spPr>
          <a:xfrm>
            <a:off x="8541536" y="868792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p:cNvSpPr/>
          <p:nvPr/>
        </p:nvSpPr>
        <p:spPr>
          <a:xfrm>
            <a:off x="10582227" y="2968867"/>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0" name="Freeform 40"/>
          <p:cNvSpPr/>
          <p:nvPr/>
        </p:nvSpPr>
        <p:spPr>
          <a:xfrm>
            <a:off x="10582227" y="6290119"/>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1" name="Freeform 41"/>
          <p:cNvSpPr/>
          <p:nvPr/>
        </p:nvSpPr>
        <p:spPr>
          <a:xfrm>
            <a:off x="10582227" y="7584316"/>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2" name="Freeform 42"/>
          <p:cNvSpPr/>
          <p:nvPr/>
        </p:nvSpPr>
        <p:spPr>
          <a:xfrm>
            <a:off x="12969804" y="2987563"/>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3" name="Freeform 43"/>
          <p:cNvSpPr/>
          <p:nvPr/>
        </p:nvSpPr>
        <p:spPr>
          <a:xfrm>
            <a:off x="12998379" y="6318165"/>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4" name="Freeform 44"/>
          <p:cNvSpPr/>
          <p:nvPr/>
        </p:nvSpPr>
        <p:spPr>
          <a:xfrm>
            <a:off x="6451428" y="4010984"/>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5" name="Freeform 45"/>
          <p:cNvSpPr/>
          <p:nvPr/>
        </p:nvSpPr>
        <p:spPr>
          <a:xfrm>
            <a:off x="10628162" y="5176950"/>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6" name="Freeform 46"/>
          <p:cNvSpPr/>
          <p:nvPr/>
        </p:nvSpPr>
        <p:spPr>
          <a:xfrm>
            <a:off x="13034593" y="5176950"/>
            <a:ext cx="659566" cy="541669"/>
          </a:xfrm>
          <a:custGeom>
            <a:avLst/>
            <a:gdLst/>
            <a:ahLst/>
            <a:cxnLst/>
            <a:rect l="l" t="t" r="r" b="b"/>
            <a:pathLst>
              <a:path w="659566" h="541669">
                <a:moveTo>
                  <a:pt x="0" y="0"/>
                </a:moveTo>
                <a:lnTo>
                  <a:pt x="659567" y="0"/>
                </a:lnTo>
                <a:lnTo>
                  <a:pt x="659567"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7" name="Freeform 47"/>
          <p:cNvSpPr/>
          <p:nvPr/>
        </p:nvSpPr>
        <p:spPr>
          <a:xfrm>
            <a:off x="6470000" y="7588505"/>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8" name="Freeform 48"/>
          <p:cNvSpPr/>
          <p:nvPr/>
        </p:nvSpPr>
        <p:spPr>
          <a:xfrm>
            <a:off x="6467926" y="8764160"/>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9" name="Freeform 49"/>
          <p:cNvSpPr/>
          <p:nvPr/>
        </p:nvSpPr>
        <p:spPr>
          <a:xfrm>
            <a:off x="10654468" y="8850238"/>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0" name="TextBox 5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51" name="Freeform 51"/>
          <p:cNvSpPr/>
          <p:nvPr/>
        </p:nvSpPr>
        <p:spPr>
          <a:xfrm>
            <a:off x="12969804" y="7659934"/>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2" name="Freeform 52"/>
          <p:cNvSpPr/>
          <p:nvPr/>
        </p:nvSpPr>
        <p:spPr>
          <a:xfrm>
            <a:off x="13011532" y="4065885"/>
            <a:ext cx="633260" cy="537480"/>
          </a:xfrm>
          <a:custGeom>
            <a:avLst/>
            <a:gdLst/>
            <a:ahLst/>
            <a:cxnLst/>
            <a:rect l="l" t="t" r="r" b="b"/>
            <a:pathLst>
              <a:path w="633260" h="537480">
                <a:moveTo>
                  <a:pt x="0" y="0"/>
                </a:moveTo>
                <a:lnTo>
                  <a:pt x="633261" y="0"/>
                </a:lnTo>
                <a:lnTo>
                  <a:pt x="633261"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3" name="Freeform 53"/>
          <p:cNvSpPr/>
          <p:nvPr/>
        </p:nvSpPr>
        <p:spPr>
          <a:xfrm>
            <a:off x="10658427" y="4072909"/>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062871" y="5973575"/>
            <a:ext cx="2876664" cy="2876664"/>
          </a:xfrm>
          <a:custGeom>
            <a:avLst/>
            <a:gdLst/>
            <a:ahLst/>
            <a:cxnLst/>
            <a:rect l="l" t="t" r="r" b="b"/>
            <a:pathLst>
              <a:path w="2876664" h="2876664">
                <a:moveTo>
                  <a:pt x="0" y="0"/>
                </a:moveTo>
                <a:lnTo>
                  <a:pt x="2876663" y="0"/>
                </a:lnTo>
                <a:lnTo>
                  <a:pt x="2876663" y="2876663"/>
                </a:lnTo>
                <a:lnTo>
                  <a:pt x="0" y="2876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4445985" y="5946211"/>
            <a:ext cx="2493549" cy="24935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487" r="-42818" b="-3487"/>
              </a:stretch>
            </a:blipFill>
            <a:ln w="76200" cap="sq">
              <a:solidFill>
                <a:srgbClr val="FFFFFF"/>
              </a:solidFill>
              <a:prstDash val="solid"/>
              <a:miter/>
            </a:ln>
          </p:spPr>
          <p:txBody>
            <a:bodyPr/>
            <a:lstStyle/>
            <a:p>
              <a:endParaRPr lang="en-US"/>
            </a:p>
          </p:txBody>
        </p:sp>
      </p:grpSp>
      <p:grpSp>
        <p:nvGrpSpPr>
          <p:cNvPr id="7" name="Group 7"/>
          <p:cNvGrpSpPr/>
          <p:nvPr/>
        </p:nvGrpSpPr>
        <p:grpSpPr>
          <a:xfrm>
            <a:off x="14037924" y="2741683"/>
            <a:ext cx="2493549" cy="24935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4087" b="-4087"/>
              </a:stretch>
            </a:blipFill>
            <a:ln w="76200" cap="sq">
              <a:solidFill>
                <a:srgbClr val="FFFFFF"/>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TextBox 15"/>
          <p:cNvSpPr txBox="1"/>
          <p:nvPr/>
        </p:nvSpPr>
        <p:spPr>
          <a:xfrm>
            <a:off x="3103387" y="2631416"/>
            <a:ext cx="10250849" cy="4919238"/>
          </a:xfrm>
          <a:prstGeom prst="rect">
            <a:avLst/>
          </a:prstGeom>
        </p:spPr>
        <p:txBody>
          <a:bodyPr lIns="0" tIns="0" rIns="0" bIns="0" rtlCol="0" anchor="t">
            <a:spAutoFit/>
          </a:bodyPr>
          <a:lstStyle/>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Develop an automated system to detect leaf blight, lethal yellowing, and leaf spot disease in coconut trees using drones and ML/DL algorithms.</a:t>
            </a:r>
          </a:p>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Integrate saliency mapping and explainable AI to enhance disease detection accuracy and transparency.​</a:t>
            </a:r>
          </a:p>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Provide actionable insights and management recommendations to farmers based on detected diseases​.</a:t>
            </a:r>
          </a:p>
          <a:p>
            <a:pPr algn="just">
              <a:lnSpc>
                <a:spcPts val="2949"/>
              </a:lnSpc>
            </a:pPr>
            <a:endParaRPr lang="en-US" sz="2865">
              <a:solidFill>
                <a:srgbClr val="015438"/>
              </a:solidFill>
              <a:latin typeface="Montserrat"/>
              <a:ea typeface="Montserrat"/>
              <a:cs typeface="Montserrat"/>
              <a:sym typeface="Montserrat"/>
            </a:endParaRPr>
          </a:p>
        </p:txBody>
      </p:sp>
      <p:sp>
        <p:nvSpPr>
          <p:cNvPr id="16" name="TextBox 16"/>
          <p:cNvSpPr txBox="1"/>
          <p:nvPr/>
        </p:nvSpPr>
        <p:spPr>
          <a:xfrm>
            <a:off x="3351205" y="972317"/>
            <a:ext cx="7757769"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Sub Objectives</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8" name="TextBox 18"/>
          <p:cNvSpPr txBox="1"/>
          <p:nvPr/>
        </p:nvSpPr>
        <p:spPr>
          <a:xfrm>
            <a:off x="3062127" y="7668748"/>
            <a:ext cx="10703330" cy="1810350"/>
          </a:xfrm>
          <a:prstGeom prst="rect">
            <a:avLst/>
          </a:prstGeom>
        </p:spPr>
        <p:txBody>
          <a:bodyPr lIns="0" tIns="0" rIns="0" bIns="0" rtlCol="0" anchor="t">
            <a:spAutoFit/>
          </a:bodyPr>
          <a:lstStyle/>
          <a:p>
            <a:pPr marL="561634" lvl="1" indent="-280817" algn="just">
              <a:lnSpc>
                <a:spcPts val="3641"/>
              </a:lnSpc>
              <a:buFont typeface="Arial"/>
              <a:buChar char="•"/>
            </a:pPr>
            <a:r>
              <a:rPr lang="en-US" sz="2601">
                <a:solidFill>
                  <a:srgbClr val="015438"/>
                </a:solidFill>
                <a:latin typeface="Montserrat Bold"/>
                <a:ea typeface="Montserrat Bold"/>
                <a:cs typeface="Montserrat Bold"/>
                <a:sym typeface="Montserrat Bold"/>
              </a:rPr>
              <a:t>Saliency Mapping - highlights the most important parts of an image that influence the model's predictions</a:t>
            </a:r>
          </a:p>
          <a:p>
            <a:pPr marL="561634" lvl="1" indent="-280817" algn="just">
              <a:lnSpc>
                <a:spcPts val="3641"/>
              </a:lnSpc>
              <a:buFont typeface="Arial"/>
              <a:buChar char="•"/>
            </a:pPr>
            <a:r>
              <a:rPr lang="en-US" sz="2601">
                <a:solidFill>
                  <a:srgbClr val="015438"/>
                </a:solidFill>
                <a:latin typeface="Montserrat Bold"/>
                <a:ea typeface="Montserrat Bold"/>
                <a:cs typeface="Montserrat Bold"/>
                <a:sym typeface="Montserrat Bold"/>
              </a:rPr>
              <a:t>Explaianable AI - provides insights into how the model arrives at its conclusions</a:t>
            </a:r>
          </a:p>
        </p:txBody>
      </p:sp>
      <p:grpSp>
        <p:nvGrpSpPr>
          <p:cNvPr id="19" name="Group 19"/>
          <p:cNvGrpSpPr/>
          <p:nvPr/>
        </p:nvGrpSpPr>
        <p:grpSpPr>
          <a:xfrm>
            <a:off x="3138922" y="7668748"/>
            <a:ext cx="462665" cy="440978"/>
            <a:chOff x="0" y="0"/>
            <a:chExt cx="812800" cy="774700"/>
          </a:xfrm>
        </p:grpSpPr>
        <p:sp>
          <p:nvSpPr>
            <p:cNvPr id="20" name="Freeform 2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914D"/>
            </a:solidFill>
          </p:spPr>
          <p:txBody>
            <a:bodyPr/>
            <a:lstStyle/>
            <a:p>
              <a:endParaRPr lang="en-US"/>
            </a:p>
          </p:txBody>
        </p:sp>
        <p:sp>
          <p:nvSpPr>
            <p:cNvPr id="21" name="TextBox 21"/>
            <p:cNvSpPr txBox="1"/>
            <p:nvPr/>
          </p:nvSpPr>
          <p:spPr>
            <a:xfrm>
              <a:off x="228600" y="219075"/>
              <a:ext cx="355600" cy="390525"/>
            </a:xfrm>
            <a:prstGeom prst="rect">
              <a:avLst/>
            </a:prstGeom>
          </p:spPr>
          <p:txBody>
            <a:bodyPr lIns="50800" tIns="50800" rIns="50800" bIns="50800" rtlCol="0" anchor="ctr"/>
            <a:lstStyle/>
            <a:p>
              <a:pPr algn="ctr">
                <a:lnSpc>
                  <a:spcPts val="3660"/>
                </a:lnSpc>
              </a:pPr>
              <a:endParaRPr/>
            </a:p>
          </p:txBody>
        </p:sp>
      </p:grpSp>
      <p:grpSp>
        <p:nvGrpSpPr>
          <p:cNvPr id="22" name="Group 22"/>
          <p:cNvGrpSpPr/>
          <p:nvPr/>
        </p:nvGrpSpPr>
        <p:grpSpPr>
          <a:xfrm>
            <a:off x="3138922" y="8595500"/>
            <a:ext cx="462665" cy="440978"/>
            <a:chOff x="0" y="0"/>
            <a:chExt cx="812800" cy="774700"/>
          </a:xfrm>
        </p:grpSpPr>
        <p:sp>
          <p:nvSpPr>
            <p:cNvPr id="23" name="Freeform 2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914D"/>
            </a:solidFill>
          </p:spPr>
          <p:txBody>
            <a:bodyPr/>
            <a:lstStyle/>
            <a:p>
              <a:endParaRPr lang="en-US"/>
            </a:p>
          </p:txBody>
        </p:sp>
        <p:sp>
          <p:nvSpPr>
            <p:cNvPr id="24" name="TextBox 24"/>
            <p:cNvSpPr txBox="1"/>
            <p:nvPr/>
          </p:nvSpPr>
          <p:spPr>
            <a:xfrm>
              <a:off x="228600" y="219075"/>
              <a:ext cx="355600" cy="390525"/>
            </a:xfrm>
            <a:prstGeom prst="rect">
              <a:avLst/>
            </a:prstGeom>
          </p:spPr>
          <p:txBody>
            <a:bodyPr lIns="50800" tIns="50800" rIns="50800" bIns="50800" rtlCol="0" anchor="ctr"/>
            <a:lstStyle/>
            <a:p>
              <a:pPr algn="ctr">
                <a:lnSpc>
                  <a:spcPts val="3660"/>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5073315" y="2630780"/>
            <a:ext cx="1667205" cy="1632981"/>
          </a:xfrm>
          <a:custGeom>
            <a:avLst/>
            <a:gdLst/>
            <a:ahLst/>
            <a:cxnLst/>
            <a:rect l="l" t="t" r="r" b="b"/>
            <a:pathLst>
              <a:path w="1667205" h="1632981">
                <a:moveTo>
                  <a:pt x="0" y="0"/>
                </a:moveTo>
                <a:lnTo>
                  <a:pt x="1667205" y="0"/>
                </a:lnTo>
                <a:lnTo>
                  <a:pt x="1667205" y="1632980"/>
                </a:lnTo>
                <a:lnTo>
                  <a:pt x="0" y="1632980"/>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954473" y="2587010"/>
            <a:ext cx="12461778" cy="6671290"/>
          </a:xfrm>
          <a:custGeom>
            <a:avLst/>
            <a:gdLst/>
            <a:ahLst/>
            <a:cxnLst/>
            <a:rect l="l" t="t" r="r" b="b"/>
            <a:pathLst>
              <a:path w="12461778" h="6671290">
                <a:moveTo>
                  <a:pt x="0" y="0"/>
                </a:moveTo>
                <a:lnTo>
                  <a:pt x="12461777" y="0"/>
                </a:lnTo>
                <a:lnTo>
                  <a:pt x="12461777" y="6671290"/>
                </a:lnTo>
                <a:lnTo>
                  <a:pt x="0" y="6671290"/>
                </a:lnTo>
                <a:lnTo>
                  <a:pt x="0" y="0"/>
                </a:lnTo>
                <a:close/>
              </a:path>
            </a:pathLst>
          </a:custGeom>
          <a:blipFill>
            <a:blip r:embed="rId8"/>
            <a:stretch>
              <a:fillRect l="-28697" t="-30631" r="-26237" b="-32163"/>
            </a:stretch>
          </a:blipFill>
        </p:spPr>
        <p:txBody>
          <a:bodyPr/>
          <a:lstStyle/>
          <a:p>
            <a:endParaRPr lang="en-US"/>
          </a:p>
        </p:txBody>
      </p:sp>
      <p:sp>
        <p:nvSpPr>
          <p:cNvPr id="10" name="TextBox 10"/>
          <p:cNvSpPr txBox="1"/>
          <p:nvPr/>
        </p:nvSpPr>
        <p:spPr>
          <a:xfrm>
            <a:off x="3585731" y="467473"/>
            <a:ext cx="8756796"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System Diagram</a:t>
            </a: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2" name="TextBox 12"/>
          <p:cNvSpPr txBox="1"/>
          <p:nvPr/>
        </p:nvSpPr>
        <p:spPr>
          <a:xfrm>
            <a:off x="5465904" y="1877376"/>
            <a:ext cx="8756796" cy="462700"/>
          </a:xfrm>
          <a:prstGeom prst="rect">
            <a:avLst/>
          </a:prstGeom>
        </p:spPr>
        <p:txBody>
          <a:bodyPr lIns="0" tIns="0" rIns="0" bIns="0" rtlCol="0" anchor="t">
            <a:spAutoFit/>
          </a:bodyPr>
          <a:lstStyle/>
          <a:p>
            <a:pPr algn="l">
              <a:lnSpc>
                <a:spcPts val="3896"/>
              </a:lnSpc>
            </a:pPr>
            <a:r>
              <a:rPr lang="en-US" sz="2783" spc="-225">
                <a:solidFill>
                  <a:srgbClr val="015438"/>
                </a:solidFill>
                <a:latin typeface="League Spartan"/>
                <a:ea typeface="League Spartan"/>
                <a:cs typeface="League Spartan"/>
                <a:sym typeface="League Spartan"/>
              </a:rPr>
              <a:t>Disease Detection and Management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5827" y="1347012"/>
            <a:ext cx="12486904" cy="1628204"/>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Functional and Non-Functional Requirements</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487" r="-42818" b="-3487"/>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4087" b="-4087"/>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graphicFrame>
        <p:nvGraphicFramePr>
          <p:cNvPr id="16" name="Table 16"/>
          <p:cNvGraphicFramePr>
            <a:graphicFrameLocks noGrp="1"/>
          </p:cNvGraphicFramePr>
          <p:nvPr/>
        </p:nvGraphicFramePr>
        <p:xfrm>
          <a:off x="3716345" y="4327377"/>
          <a:ext cx="8639034" cy="5165208"/>
        </p:xfrm>
        <a:graphic>
          <a:graphicData uri="http://schemas.openxmlformats.org/drawingml/2006/table">
            <a:tbl>
              <a:tblPr/>
              <a:tblGrid>
                <a:gridCol w="4319517">
                  <a:extLst>
                    <a:ext uri="{9D8B030D-6E8A-4147-A177-3AD203B41FA5}">
                      <a16:colId xmlns:a16="http://schemas.microsoft.com/office/drawing/2014/main" val="20000"/>
                    </a:ext>
                  </a:extLst>
                </a:gridCol>
                <a:gridCol w="4319517">
                  <a:extLst>
                    <a:ext uri="{9D8B030D-6E8A-4147-A177-3AD203B41FA5}">
                      <a16:colId xmlns:a16="http://schemas.microsoft.com/office/drawing/2014/main" val="20001"/>
                    </a:ext>
                  </a:extLst>
                </a:gridCol>
              </a:tblGrid>
              <a:tr h="1172024">
                <a:tc>
                  <a:txBody>
                    <a:bodyPr/>
                    <a:lstStyle/>
                    <a:p>
                      <a:pPr algn="ctr">
                        <a:lnSpc>
                          <a:spcPts val="3779"/>
                        </a:lnSpc>
                        <a:defRPr/>
                      </a:pPr>
                      <a:r>
                        <a:rPr lang="en-US" sz="2700">
                          <a:solidFill>
                            <a:srgbClr val="FFFFFF"/>
                          </a:solidFill>
                          <a:latin typeface="Montserrat Bold"/>
                          <a:ea typeface="Montserrat Bold"/>
                          <a:cs typeface="Montserrat Bold"/>
                          <a:sym typeface="Montserrat Bold"/>
                        </a:rPr>
                        <a:t>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tc>
                  <a:txBody>
                    <a:bodyPr/>
                    <a:lstStyle/>
                    <a:p>
                      <a:pPr algn="ctr">
                        <a:lnSpc>
                          <a:spcPts val="3779"/>
                        </a:lnSpc>
                        <a:defRPr/>
                      </a:pPr>
                      <a:r>
                        <a:rPr lang="en-US" sz="2700">
                          <a:solidFill>
                            <a:srgbClr val="FFFFFF"/>
                          </a:solidFill>
                          <a:latin typeface="Montserrat Bold"/>
                          <a:ea typeface="Montserrat Bold"/>
                          <a:cs typeface="Montserrat Bold"/>
                          <a:sym typeface="Montserrat Bold"/>
                        </a:rPr>
                        <a:t>Non-functional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extLst>
                  <a:ext uri="{0D108BD9-81ED-4DB2-BD59-A6C34878D82A}">
                    <a16:rowId xmlns:a16="http://schemas.microsoft.com/office/drawing/2014/main" val="10000"/>
                  </a:ext>
                </a:extLst>
              </a:tr>
              <a:tr h="1410580">
                <a:tc>
                  <a:txBody>
                    <a:bodyPr/>
                    <a:lstStyle/>
                    <a:p>
                      <a:pPr algn="ctr">
                        <a:lnSpc>
                          <a:spcPts val="3667"/>
                        </a:lnSpc>
                        <a:defRPr/>
                      </a:pPr>
                      <a:r>
                        <a:rPr lang="en-US" sz="2619">
                          <a:solidFill>
                            <a:srgbClr val="000000"/>
                          </a:solidFill>
                          <a:latin typeface="Montserrat"/>
                          <a:ea typeface="Montserrat"/>
                          <a:cs typeface="Montserrat"/>
                          <a:sym typeface="Montserrat"/>
                        </a:rPr>
                        <a:t>Image Capture and Upload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Performance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1"/>
                  </a:ext>
                </a:extLst>
              </a:tr>
              <a:tr h="1172024">
                <a:tc>
                  <a:txBody>
                    <a:bodyPr/>
                    <a:lstStyle/>
                    <a:p>
                      <a:pPr algn="ctr">
                        <a:lnSpc>
                          <a:spcPts val="3667"/>
                        </a:lnSpc>
                        <a:defRPr/>
                      </a:pPr>
                      <a:r>
                        <a:rPr lang="en-US" sz="2619">
                          <a:solidFill>
                            <a:srgbClr val="000000"/>
                          </a:solidFill>
                          <a:latin typeface="Montserrat"/>
                          <a:ea typeface="Montserrat"/>
                          <a:cs typeface="Montserrat"/>
                          <a:sym typeface="Montserrat"/>
                        </a:rPr>
                        <a:t>Disease Detection</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15438"/>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Reliability</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2"/>
                  </a:ext>
                </a:extLst>
              </a:tr>
              <a:tr h="1410580">
                <a:tc>
                  <a:txBody>
                    <a:bodyPr/>
                    <a:lstStyle/>
                    <a:p>
                      <a:pPr algn="ctr">
                        <a:lnSpc>
                          <a:spcPts val="3667"/>
                        </a:lnSpc>
                        <a:defRPr/>
                      </a:pPr>
                      <a:r>
                        <a:rPr lang="en-US" sz="2619">
                          <a:solidFill>
                            <a:srgbClr val="000000"/>
                          </a:solidFill>
                          <a:latin typeface="Montserrat"/>
                          <a:ea typeface="Montserrat"/>
                          <a:cs typeface="Montserrat"/>
                          <a:sym typeface="Montserrat"/>
                        </a:rPr>
                        <a:t>Disease Management Recommendations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Usability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AutoShape 8"/>
          <p:cNvSpPr/>
          <p:nvPr/>
        </p:nvSpPr>
        <p:spPr>
          <a:xfrm>
            <a:off x="4463368" y="6768594"/>
            <a:ext cx="10735161" cy="0"/>
          </a:xfrm>
          <a:prstGeom prst="line">
            <a:avLst/>
          </a:prstGeom>
          <a:ln w="66675" cap="rnd">
            <a:solidFill>
              <a:srgbClr val="051D40"/>
            </a:solidFill>
            <a:prstDash val="solid"/>
            <a:headEnd type="none" w="sm" len="sm"/>
            <a:tailEnd type="none" w="sm" len="sm"/>
          </a:ln>
        </p:spPr>
        <p:txBody>
          <a:bodyPr/>
          <a:lstStyle/>
          <a:p>
            <a:endParaRPr lang="en-US"/>
          </a:p>
        </p:txBody>
      </p:sp>
      <p:sp>
        <p:nvSpPr>
          <p:cNvPr id="9" name="Freeform 9"/>
          <p:cNvSpPr/>
          <p:nvPr/>
        </p:nvSpPr>
        <p:spPr>
          <a:xfrm rot="-9317080">
            <a:off x="3480021" y="4245957"/>
            <a:ext cx="2106770" cy="2182153"/>
          </a:xfrm>
          <a:custGeom>
            <a:avLst/>
            <a:gdLst/>
            <a:ahLst/>
            <a:cxnLst/>
            <a:rect l="l" t="t" r="r" b="b"/>
            <a:pathLst>
              <a:path w="2106770" h="2182153">
                <a:moveTo>
                  <a:pt x="0" y="0"/>
                </a:moveTo>
                <a:lnTo>
                  <a:pt x="2106770" y="0"/>
                </a:lnTo>
                <a:lnTo>
                  <a:pt x="2106770"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4315712" y="6620938"/>
            <a:ext cx="295312" cy="29531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998596" y="6620938"/>
            <a:ext cx="295312" cy="2953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9317080">
            <a:off x="8988535"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9824226" y="6620938"/>
            <a:ext cx="295312" cy="29531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9317080">
            <a:off x="11670886"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1" name="Group 21"/>
          <p:cNvGrpSpPr/>
          <p:nvPr/>
        </p:nvGrpSpPr>
        <p:grpSpPr>
          <a:xfrm>
            <a:off x="12506577" y="6620938"/>
            <a:ext cx="295312" cy="29531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9317080">
            <a:off x="14215183"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5" name="Group 25"/>
          <p:cNvGrpSpPr/>
          <p:nvPr/>
        </p:nvGrpSpPr>
        <p:grpSpPr>
          <a:xfrm>
            <a:off x="15050874" y="6620938"/>
            <a:ext cx="295312" cy="29531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8" name="Group 28"/>
          <p:cNvGrpSpPr>
            <a:grpSpLocks noChangeAspect="1"/>
          </p:cNvGrpSpPr>
          <p:nvPr/>
        </p:nvGrpSpPr>
        <p:grpSpPr>
          <a:xfrm>
            <a:off x="3751748" y="4732585"/>
            <a:ext cx="1486574" cy="1486574"/>
            <a:chOff x="0" y="0"/>
            <a:chExt cx="6350000" cy="6350000"/>
          </a:xfrm>
        </p:grpSpPr>
        <p:sp>
          <p:nvSpPr>
            <p:cNvPr id="29" name="Freeform 2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0" name="Freeform 30"/>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8"/>
              <a:stretch>
                <a:fillRect l="-13965" r="-13965"/>
              </a:stretch>
            </a:blipFill>
          </p:spPr>
          <p:txBody>
            <a:bodyPr/>
            <a:lstStyle/>
            <a:p>
              <a:endParaRPr lang="en-US"/>
            </a:p>
          </p:txBody>
        </p:sp>
      </p:grpSp>
      <p:sp>
        <p:nvSpPr>
          <p:cNvPr id="31" name="Freeform 31"/>
          <p:cNvSpPr/>
          <p:nvPr/>
        </p:nvSpPr>
        <p:spPr>
          <a:xfrm rot="-9317080">
            <a:off x="6140272"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2" name="Group 32"/>
          <p:cNvGrpSpPr>
            <a:grpSpLocks noChangeAspect="1"/>
          </p:cNvGrpSpPr>
          <p:nvPr/>
        </p:nvGrpSpPr>
        <p:grpSpPr>
          <a:xfrm>
            <a:off x="6371298" y="4716144"/>
            <a:ext cx="1486574" cy="1486574"/>
            <a:chOff x="0" y="0"/>
            <a:chExt cx="6350000" cy="6350000"/>
          </a:xfrm>
        </p:grpSpPr>
        <p:sp>
          <p:nvSpPr>
            <p:cNvPr id="33" name="Freeform 3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4" name="Freeform 3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9"/>
              <a:stretch>
                <a:fillRect l="223" t="-58422" r="-176615" b="-49531"/>
              </a:stretch>
            </a:blipFill>
          </p:spPr>
          <p:txBody>
            <a:bodyPr/>
            <a:lstStyle/>
            <a:p>
              <a:endParaRPr lang="en-US"/>
            </a:p>
          </p:txBody>
        </p:sp>
      </p:grpSp>
      <p:grpSp>
        <p:nvGrpSpPr>
          <p:cNvPr id="35" name="Group 35"/>
          <p:cNvGrpSpPr>
            <a:grpSpLocks noChangeAspect="1"/>
          </p:cNvGrpSpPr>
          <p:nvPr/>
        </p:nvGrpSpPr>
        <p:grpSpPr>
          <a:xfrm>
            <a:off x="9238120" y="4700918"/>
            <a:ext cx="1486574" cy="1486574"/>
            <a:chOff x="0" y="0"/>
            <a:chExt cx="6350000" cy="6350000"/>
          </a:xfrm>
        </p:grpSpPr>
        <p:sp>
          <p:nvSpPr>
            <p:cNvPr id="36" name="Freeform 3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7" name="Freeform 3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0"/>
              <a:stretch>
                <a:fillRect l="223" r="223"/>
              </a:stretch>
            </a:blipFill>
          </p:spPr>
          <p:txBody>
            <a:bodyPr/>
            <a:lstStyle/>
            <a:p>
              <a:endParaRPr lang="en-US"/>
            </a:p>
          </p:txBody>
        </p:sp>
      </p:grpSp>
      <p:grpSp>
        <p:nvGrpSpPr>
          <p:cNvPr id="38" name="Group 38"/>
          <p:cNvGrpSpPr>
            <a:grpSpLocks noChangeAspect="1"/>
          </p:cNvGrpSpPr>
          <p:nvPr/>
        </p:nvGrpSpPr>
        <p:grpSpPr>
          <a:xfrm>
            <a:off x="11923563" y="4732585"/>
            <a:ext cx="1486574" cy="1486574"/>
            <a:chOff x="0" y="0"/>
            <a:chExt cx="6350000" cy="6350000"/>
          </a:xfrm>
        </p:grpSpPr>
        <p:sp>
          <p:nvSpPr>
            <p:cNvPr id="39" name="Freeform 3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40" name="Freeform 40"/>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1"/>
              <a:stretch>
                <a:fillRect l="-14908" t="-1879" r="-220734" b="-24105"/>
              </a:stretch>
            </a:blipFill>
          </p:spPr>
          <p:txBody>
            <a:bodyPr/>
            <a:lstStyle/>
            <a:p>
              <a:endParaRPr lang="en-US"/>
            </a:p>
          </p:txBody>
        </p:sp>
      </p:grpSp>
      <p:grpSp>
        <p:nvGrpSpPr>
          <p:cNvPr id="41" name="Group 41"/>
          <p:cNvGrpSpPr>
            <a:grpSpLocks noChangeAspect="1"/>
          </p:cNvGrpSpPr>
          <p:nvPr/>
        </p:nvGrpSpPr>
        <p:grpSpPr>
          <a:xfrm>
            <a:off x="14451677" y="4732585"/>
            <a:ext cx="1486574" cy="1486574"/>
            <a:chOff x="0" y="0"/>
            <a:chExt cx="6350000" cy="6350000"/>
          </a:xfrm>
        </p:grpSpPr>
        <p:sp>
          <p:nvSpPr>
            <p:cNvPr id="42" name="Freeform 4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43" name="Freeform 43"/>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2"/>
              <a:stretch>
                <a:fillRect l="223" r="223"/>
              </a:stretch>
            </a:blipFill>
          </p:spPr>
          <p:txBody>
            <a:bodyPr/>
            <a:lstStyle/>
            <a:p>
              <a:endParaRPr lang="en-US"/>
            </a:p>
          </p:txBody>
        </p:sp>
      </p:grpSp>
      <p:sp>
        <p:nvSpPr>
          <p:cNvPr id="44" name="TextBox 44"/>
          <p:cNvSpPr txBox="1"/>
          <p:nvPr/>
        </p:nvSpPr>
        <p:spPr>
          <a:xfrm>
            <a:off x="3737075" y="717195"/>
            <a:ext cx="4791704"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Tools and</a:t>
            </a:r>
          </a:p>
        </p:txBody>
      </p:sp>
      <p:sp>
        <p:nvSpPr>
          <p:cNvPr id="45" name="TextBox 45"/>
          <p:cNvSpPr txBox="1"/>
          <p:nvPr/>
        </p:nvSpPr>
        <p:spPr>
          <a:xfrm>
            <a:off x="3737075" y="1800713"/>
            <a:ext cx="7905538" cy="2290910"/>
          </a:xfrm>
          <a:prstGeom prst="rect">
            <a:avLst/>
          </a:prstGeom>
        </p:spPr>
        <p:txBody>
          <a:bodyPr lIns="0" tIns="0" rIns="0" bIns="0" rtlCol="0" anchor="t">
            <a:spAutoFit/>
          </a:bodyPr>
          <a:lstStyle/>
          <a:p>
            <a:pPr algn="l">
              <a:lnSpc>
                <a:spcPts val="8941"/>
              </a:lnSpc>
            </a:pPr>
            <a:r>
              <a:rPr lang="en-US" sz="7983" spc="-646">
                <a:solidFill>
                  <a:srgbClr val="015438"/>
                </a:solidFill>
                <a:latin typeface="League Spartan"/>
                <a:ea typeface="League Spartan"/>
                <a:cs typeface="League Spartan"/>
                <a:sym typeface="League Spartan"/>
              </a:rPr>
              <a:t>Technologies to be used</a:t>
            </a:r>
          </a:p>
        </p:txBody>
      </p:sp>
      <p:sp>
        <p:nvSpPr>
          <p:cNvPr id="46" name="TextBox 4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47" name="TextBox 47"/>
          <p:cNvSpPr txBox="1"/>
          <p:nvPr/>
        </p:nvSpPr>
        <p:spPr>
          <a:xfrm>
            <a:off x="3523851" y="7567868"/>
            <a:ext cx="2141737" cy="772844"/>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Develop, train, and evaluate machine learning models</a:t>
            </a:r>
          </a:p>
        </p:txBody>
      </p:sp>
      <p:sp>
        <p:nvSpPr>
          <p:cNvPr id="48" name="TextBox 48"/>
          <p:cNvSpPr txBox="1"/>
          <p:nvPr/>
        </p:nvSpPr>
        <p:spPr>
          <a:xfrm>
            <a:off x="3855121" y="6981537"/>
            <a:ext cx="1549908"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Jupyter</a:t>
            </a:r>
          </a:p>
        </p:txBody>
      </p:sp>
      <p:sp>
        <p:nvSpPr>
          <p:cNvPr id="49" name="TextBox 49"/>
          <p:cNvSpPr txBox="1"/>
          <p:nvPr/>
        </p:nvSpPr>
        <p:spPr>
          <a:xfrm>
            <a:off x="6122788" y="7575972"/>
            <a:ext cx="2141737" cy="258494"/>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Collect Images</a:t>
            </a:r>
          </a:p>
        </p:txBody>
      </p:sp>
      <p:sp>
        <p:nvSpPr>
          <p:cNvPr id="50" name="TextBox 50"/>
          <p:cNvSpPr txBox="1"/>
          <p:nvPr/>
        </p:nvSpPr>
        <p:spPr>
          <a:xfrm>
            <a:off x="5905362" y="6963875"/>
            <a:ext cx="2481778"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Drone Imagery</a:t>
            </a:r>
          </a:p>
        </p:txBody>
      </p:sp>
      <p:sp>
        <p:nvSpPr>
          <p:cNvPr id="51" name="TextBox 51"/>
          <p:cNvSpPr txBox="1"/>
          <p:nvPr/>
        </p:nvSpPr>
        <p:spPr>
          <a:xfrm>
            <a:off x="8971051" y="7461586"/>
            <a:ext cx="2141737" cy="1030019"/>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Used for Image Classification, Object Detection, Image Segmentation</a:t>
            </a:r>
          </a:p>
        </p:txBody>
      </p:sp>
      <p:sp>
        <p:nvSpPr>
          <p:cNvPr id="52" name="TextBox 52"/>
          <p:cNvSpPr txBox="1"/>
          <p:nvPr/>
        </p:nvSpPr>
        <p:spPr>
          <a:xfrm>
            <a:off x="9196928" y="7000587"/>
            <a:ext cx="1549908"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CNN</a:t>
            </a:r>
          </a:p>
        </p:txBody>
      </p:sp>
      <p:sp>
        <p:nvSpPr>
          <p:cNvPr id="53" name="TextBox 53"/>
          <p:cNvSpPr txBox="1"/>
          <p:nvPr/>
        </p:nvSpPr>
        <p:spPr>
          <a:xfrm>
            <a:off x="11583364" y="7548435"/>
            <a:ext cx="2141737" cy="515669"/>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Useful for visualizing saliency maps</a:t>
            </a:r>
          </a:p>
        </p:txBody>
      </p:sp>
      <p:sp>
        <p:nvSpPr>
          <p:cNvPr id="54" name="TextBox 54"/>
          <p:cNvSpPr txBox="1"/>
          <p:nvPr/>
        </p:nvSpPr>
        <p:spPr>
          <a:xfrm>
            <a:off x="11382085" y="7040087"/>
            <a:ext cx="2544297"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Matplotlib</a:t>
            </a:r>
          </a:p>
        </p:txBody>
      </p:sp>
      <p:sp>
        <p:nvSpPr>
          <p:cNvPr id="55" name="TextBox 55"/>
          <p:cNvSpPr txBox="1"/>
          <p:nvPr/>
        </p:nvSpPr>
        <p:spPr>
          <a:xfrm>
            <a:off x="14204027" y="7543893"/>
            <a:ext cx="2811873" cy="1030019"/>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Library for PyTorch that offers several algorithms for explaining model predictions,</a:t>
            </a:r>
          </a:p>
        </p:txBody>
      </p:sp>
      <p:sp>
        <p:nvSpPr>
          <p:cNvPr id="56" name="TextBox 56"/>
          <p:cNvSpPr txBox="1"/>
          <p:nvPr/>
        </p:nvSpPr>
        <p:spPr>
          <a:xfrm>
            <a:off x="13811608" y="7040087"/>
            <a:ext cx="2773844"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Captum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4563572" y="2173965"/>
            <a:ext cx="10787764" cy="7918112"/>
          </a:xfrm>
          <a:custGeom>
            <a:avLst/>
            <a:gdLst/>
            <a:ahLst/>
            <a:cxnLst/>
            <a:rect l="l" t="t" r="r" b="b"/>
            <a:pathLst>
              <a:path w="10787764" h="7918112">
                <a:moveTo>
                  <a:pt x="0" y="0"/>
                </a:moveTo>
                <a:lnTo>
                  <a:pt x="10787764" y="0"/>
                </a:lnTo>
                <a:lnTo>
                  <a:pt x="10787764" y="7918112"/>
                </a:lnTo>
                <a:lnTo>
                  <a:pt x="0" y="7918112"/>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3375827" y="1347012"/>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Work Breakdown (WBS)</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1" name="Freeform 11"/>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4451" y="7068983"/>
            <a:ext cx="19387943" cy="3984627"/>
            <a:chOff x="0" y="0"/>
            <a:chExt cx="5106290" cy="1049449"/>
          </a:xfrm>
        </p:grpSpPr>
        <p:sp>
          <p:nvSpPr>
            <p:cNvPr id="3" name="Freeform 3"/>
            <p:cNvSpPr/>
            <p:nvPr/>
          </p:nvSpPr>
          <p:spPr>
            <a:xfrm>
              <a:off x="0" y="0"/>
              <a:ext cx="5106289" cy="1049449"/>
            </a:xfrm>
            <a:custGeom>
              <a:avLst/>
              <a:gdLst/>
              <a:ahLst/>
              <a:cxnLst/>
              <a:rect l="l" t="t" r="r" b="b"/>
              <a:pathLst>
                <a:path w="5106289" h="1049449">
                  <a:moveTo>
                    <a:pt x="0" y="0"/>
                  </a:moveTo>
                  <a:lnTo>
                    <a:pt x="5106289" y="0"/>
                  </a:lnTo>
                  <a:lnTo>
                    <a:pt x="5106289" y="1049449"/>
                  </a:lnTo>
                  <a:lnTo>
                    <a:pt x="0" y="1049449"/>
                  </a:lnTo>
                  <a:close/>
                </a:path>
              </a:pathLst>
            </a:custGeom>
            <a:solidFill>
              <a:srgbClr val="015438"/>
            </a:solidFill>
          </p:spPr>
          <p:txBody>
            <a:bodyPr/>
            <a:lstStyle/>
            <a:p>
              <a:endParaRPr lang="en-US"/>
            </a:p>
          </p:txBody>
        </p:sp>
        <p:sp>
          <p:nvSpPr>
            <p:cNvPr id="4" name="TextBox 4"/>
            <p:cNvSpPr txBox="1"/>
            <p:nvPr/>
          </p:nvSpPr>
          <p:spPr>
            <a:xfrm>
              <a:off x="0" y="-85725"/>
              <a:ext cx="5106290" cy="1135174"/>
            </a:xfrm>
            <a:prstGeom prst="rect">
              <a:avLst/>
            </a:prstGeom>
          </p:spPr>
          <p:txBody>
            <a:bodyPr lIns="50800" tIns="50800" rIns="50800" bIns="50800" rtlCol="0" anchor="ctr"/>
            <a:lstStyle/>
            <a:p>
              <a:pPr algn="ctr">
                <a:lnSpc>
                  <a:spcPts val="2664"/>
                </a:lnSpc>
              </a:pPr>
              <a:endParaRPr/>
            </a:p>
          </p:txBody>
        </p:sp>
      </p:grpSp>
      <p:sp>
        <p:nvSpPr>
          <p:cNvPr id="5" name="Freeform 5"/>
          <p:cNvSpPr/>
          <p:nvPr/>
        </p:nvSpPr>
        <p:spPr>
          <a:xfrm rot="-200676">
            <a:off x="-1575086" y="3565866"/>
            <a:ext cx="21438171" cy="4260836"/>
          </a:xfrm>
          <a:custGeom>
            <a:avLst/>
            <a:gdLst/>
            <a:ahLst/>
            <a:cxnLst/>
            <a:rect l="l" t="t" r="r" b="b"/>
            <a:pathLst>
              <a:path w="21438171" h="4260836">
                <a:moveTo>
                  <a:pt x="0" y="0"/>
                </a:moveTo>
                <a:lnTo>
                  <a:pt x="21438172" y="0"/>
                </a:lnTo>
                <a:lnTo>
                  <a:pt x="21438172" y="4260837"/>
                </a:lnTo>
                <a:lnTo>
                  <a:pt x="0" y="4260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517830" y="938134"/>
            <a:ext cx="11252341" cy="1536467"/>
          </a:xfrm>
          <a:prstGeom prst="rect">
            <a:avLst/>
          </a:prstGeom>
        </p:spPr>
        <p:txBody>
          <a:bodyPr lIns="0" tIns="0" rIns="0" bIns="0" rtlCol="0" anchor="t">
            <a:spAutoFit/>
          </a:bodyPr>
          <a:lstStyle/>
          <a:p>
            <a:pPr algn="ctr">
              <a:lnSpc>
                <a:spcPts val="11804"/>
              </a:lnSpc>
            </a:pPr>
            <a:r>
              <a:rPr lang="en-US" sz="10731">
                <a:solidFill>
                  <a:srgbClr val="4A7D14"/>
                </a:solidFill>
                <a:latin typeface="Gordita Bold"/>
                <a:ea typeface="Gordita Bold"/>
                <a:cs typeface="Gordita Bold"/>
                <a:sym typeface="Gordita Bold"/>
              </a:rPr>
              <a:t>Meet Our Team</a:t>
            </a:r>
          </a:p>
        </p:txBody>
      </p:sp>
      <p:grpSp>
        <p:nvGrpSpPr>
          <p:cNvPr id="7" name="Group 7"/>
          <p:cNvGrpSpPr/>
          <p:nvPr/>
        </p:nvGrpSpPr>
        <p:grpSpPr>
          <a:xfrm>
            <a:off x="3610552" y="3106124"/>
            <a:ext cx="4519613" cy="45196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435"/>
            </a:solidFill>
          </p:spPr>
          <p:txBody>
            <a:bodyPr/>
            <a:lstStyle/>
            <a:p>
              <a:endParaRPr lang="en-US"/>
            </a:p>
          </p:txBody>
        </p:sp>
        <p:sp>
          <p:nvSpPr>
            <p:cNvPr id="9" name="TextBox 9"/>
            <p:cNvSpPr txBox="1"/>
            <p:nvPr/>
          </p:nvSpPr>
          <p:spPr>
            <a:xfrm>
              <a:off x="76200" y="-9525"/>
              <a:ext cx="660400" cy="746125"/>
            </a:xfrm>
            <a:prstGeom prst="rect">
              <a:avLst/>
            </a:prstGeom>
          </p:spPr>
          <p:txBody>
            <a:bodyPr lIns="50800" tIns="50800" rIns="50800" bIns="50800" rtlCol="0" anchor="ctr"/>
            <a:lstStyle/>
            <a:p>
              <a:pPr algn="ctr">
                <a:lnSpc>
                  <a:spcPts val="2664"/>
                </a:lnSpc>
              </a:pPr>
              <a:endParaRPr/>
            </a:p>
          </p:txBody>
        </p:sp>
      </p:grpSp>
      <p:grpSp>
        <p:nvGrpSpPr>
          <p:cNvPr id="10" name="Group 10"/>
          <p:cNvGrpSpPr/>
          <p:nvPr/>
        </p:nvGrpSpPr>
        <p:grpSpPr>
          <a:xfrm>
            <a:off x="3832166" y="3327738"/>
            <a:ext cx="4076385" cy="40763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516" b="-30978"/>
              </a:stretch>
            </a:blipFill>
          </p:spPr>
          <p:txBody>
            <a:bodyPr/>
            <a:lstStyle/>
            <a:p>
              <a:endParaRPr lang="en-US"/>
            </a:p>
          </p:txBody>
        </p:sp>
      </p:grpSp>
      <p:sp>
        <p:nvSpPr>
          <p:cNvPr id="12" name="TextBox 12"/>
          <p:cNvSpPr txBox="1"/>
          <p:nvPr/>
        </p:nvSpPr>
        <p:spPr>
          <a:xfrm>
            <a:off x="4595235" y="9184602"/>
            <a:ext cx="2550247" cy="353093"/>
          </a:xfrm>
          <a:prstGeom prst="rect">
            <a:avLst/>
          </a:prstGeom>
        </p:spPr>
        <p:txBody>
          <a:bodyPr lIns="0" tIns="0" rIns="0" bIns="0" rtlCol="0" anchor="t">
            <a:spAutoFit/>
          </a:bodyPr>
          <a:lstStyle/>
          <a:p>
            <a:pPr algn="ctr">
              <a:lnSpc>
                <a:spcPts val="2856"/>
              </a:lnSpc>
            </a:pPr>
            <a:r>
              <a:rPr lang="en-US" sz="2197">
                <a:solidFill>
                  <a:srgbClr val="FFFFFF"/>
                </a:solidFill>
                <a:latin typeface="Gordita"/>
                <a:ea typeface="Gordita"/>
                <a:cs typeface="Gordita"/>
                <a:sym typeface="Gordita"/>
              </a:rPr>
              <a:t>Supervisor</a:t>
            </a:r>
          </a:p>
        </p:txBody>
      </p:sp>
      <p:sp>
        <p:nvSpPr>
          <p:cNvPr id="13" name="TextBox 13"/>
          <p:cNvSpPr txBox="1"/>
          <p:nvPr/>
        </p:nvSpPr>
        <p:spPr>
          <a:xfrm>
            <a:off x="3872731" y="8114534"/>
            <a:ext cx="3995256" cy="944143"/>
          </a:xfrm>
          <a:prstGeom prst="rect">
            <a:avLst/>
          </a:prstGeom>
        </p:spPr>
        <p:txBody>
          <a:bodyPr lIns="0" tIns="0" rIns="0" bIns="0" rtlCol="0" anchor="t">
            <a:spAutoFit/>
          </a:bodyPr>
          <a:lstStyle/>
          <a:p>
            <a:pPr algn="ctr">
              <a:lnSpc>
                <a:spcPts val="3780"/>
              </a:lnSpc>
            </a:pPr>
            <a:r>
              <a:rPr lang="en-US" sz="2908">
                <a:solidFill>
                  <a:srgbClr val="FFFFFF"/>
                </a:solidFill>
                <a:latin typeface="Gordita Bold"/>
                <a:ea typeface="Gordita Bold"/>
                <a:cs typeface="Gordita Bold"/>
                <a:sym typeface="Gordita Bold"/>
              </a:rPr>
              <a:t>Ms.Shashika Lokuliyana</a:t>
            </a:r>
          </a:p>
        </p:txBody>
      </p:sp>
      <p:grpSp>
        <p:nvGrpSpPr>
          <p:cNvPr id="14" name="Group 14"/>
          <p:cNvGrpSpPr/>
          <p:nvPr/>
        </p:nvGrpSpPr>
        <p:grpSpPr>
          <a:xfrm>
            <a:off x="10428875" y="3106124"/>
            <a:ext cx="4519613" cy="45196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435"/>
            </a:solidFill>
          </p:spPr>
          <p:txBody>
            <a:bodyPr/>
            <a:lstStyle/>
            <a:p>
              <a:endParaRPr lang="en-US"/>
            </a:p>
          </p:txBody>
        </p:sp>
        <p:sp>
          <p:nvSpPr>
            <p:cNvPr id="16" name="TextBox 16"/>
            <p:cNvSpPr txBox="1"/>
            <p:nvPr/>
          </p:nvSpPr>
          <p:spPr>
            <a:xfrm>
              <a:off x="76200" y="-9525"/>
              <a:ext cx="660400" cy="746125"/>
            </a:xfrm>
            <a:prstGeom prst="rect">
              <a:avLst/>
            </a:prstGeom>
          </p:spPr>
          <p:txBody>
            <a:bodyPr lIns="50800" tIns="50800" rIns="50800" bIns="50800" rtlCol="0" anchor="ctr"/>
            <a:lstStyle/>
            <a:p>
              <a:pPr algn="ctr">
                <a:lnSpc>
                  <a:spcPts val="2664"/>
                </a:lnSpc>
              </a:pPr>
              <a:endParaRPr/>
            </a:p>
          </p:txBody>
        </p:sp>
      </p:grpSp>
      <p:grpSp>
        <p:nvGrpSpPr>
          <p:cNvPr id="17" name="Group 17"/>
          <p:cNvGrpSpPr/>
          <p:nvPr/>
        </p:nvGrpSpPr>
        <p:grpSpPr>
          <a:xfrm>
            <a:off x="10650489" y="3327738"/>
            <a:ext cx="4076385" cy="407638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
        <p:nvSpPr>
          <p:cNvPr id="19" name="TextBox 19"/>
          <p:cNvSpPr txBox="1"/>
          <p:nvPr/>
        </p:nvSpPr>
        <p:spPr>
          <a:xfrm>
            <a:off x="11413559" y="9184602"/>
            <a:ext cx="2550247" cy="353093"/>
          </a:xfrm>
          <a:prstGeom prst="rect">
            <a:avLst/>
          </a:prstGeom>
        </p:spPr>
        <p:txBody>
          <a:bodyPr lIns="0" tIns="0" rIns="0" bIns="0" rtlCol="0" anchor="t">
            <a:spAutoFit/>
          </a:bodyPr>
          <a:lstStyle/>
          <a:p>
            <a:pPr algn="ctr">
              <a:lnSpc>
                <a:spcPts val="2856"/>
              </a:lnSpc>
            </a:pPr>
            <a:r>
              <a:rPr lang="en-US" sz="2197">
                <a:solidFill>
                  <a:srgbClr val="FFFFFF"/>
                </a:solidFill>
                <a:latin typeface="Gordita"/>
                <a:ea typeface="Gordita"/>
                <a:cs typeface="Gordita"/>
                <a:sym typeface="Gordita"/>
              </a:rPr>
              <a:t>Co - Supervisor</a:t>
            </a:r>
          </a:p>
        </p:txBody>
      </p:sp>
      <p:sp>
        <p:nvSpPr>
          <p:cNvPr id="20" name="TextBox 20"/>
          <p:cNvSpPr txBox="1"/>
          <p:nvPr/>
        </p:nvSpPr>
        <p:spPr>
          <a:xfrm>
            <a:off x="11234365" y="8114534"/>
            <a:ext cx="2908634" cy="944143"/>
          </a:xfrm>
          <a:prstGeom prst="rect">
            <a:avLst/>
          </a:prstGeom>
        </p:spPr>
        <p:txBody>
          <a:bodyPr lIns="0" tIns="0" rIns="0" bIns="0" rtlCol="0" anchor="t">
            <a:spAutoFit/>
          </a:bodyPr>
          <a:lstStyle/>
          <a:p>
            <a:pPr algn="ctr">
              <a:lnSpc>
                <a:spcPts val="3780"/>
              </a:lnSpc>
            </a:pPr>
            <a:r>
              <a:rPr lang="en-US" sz="2908">
                <a:solidFill>
                  <a:srgbClr val="FFFFFF"/>
                </a:solidFill>
                <a:latin typeface="Gordita Bold"/>
                <a:ea typeface="Gordita Bold"/>
                <a:cs typeface="Gordita Bold"/>
                <a:sym typeface="Gordita Bold"/>
              </a:rPr>
              <a:t>Ms.Pipuni Wijesiri</a:t>
            </a:r>
          </a:p>
        </p:txBody>
      </p:sp>
      <p:sp>
        <p:nvSpPr>
          <p:cNvPr id="21" name="TextBox 2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88167"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438826"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2848732" y="7915595"/>
            <a:ext cx="1908463" cy="1869287"/>
          </a:xfrm>
          <a:custGeom>
            <a:avLst/>
            <a:gdLst/>
            <a:ahLst/>
            <a:cxnLst/>
            <a:rect l="l" t="t" r="r" b="b"/>
            <a:pathLst>
              <a:path w="1908463" h="1869287">
                <a:moveTo>
                  <a:pt x="0" y="0"/>
                </a:moveTo>
                <a:lnTo>
                  <a:pt x="1908464" y="0"/>
                </a:lnTo>
                <a:lnTo>
                  <a:pt x="1908464" y="1869287"/>
                </a:lnTo>
                <a:lnTo>
                  <a:pt x="0" y="1869287"/>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846648" y="1753651"/>
            <a:ext cx="14092886" cy="8152349"/>
          </a:xfrm>
          <a:prstGeom prst="rect">
            <a:avLst/>
          </a:prstGeom>
        </p:spPr>
        <p:txBody>
          <a:bodyPr lIns="0" tIns="0" rIns="0" bIns="0" rtlCol="0" anchor="t">
            <a:spAutoFit/>
          </a:bodyPr>
          <a:lstStyle/>
          <a:p>
            <a:pPr algn="just">
              <a:lnSpc>
                <a:spcPts val="3207"/>
              </a:lnSpc>
            </a:pPr>
            <a:r>
              <a:rPr lang="en-US" sz="2056">
                <a:solidFill>
                  <a:srgbClr val="015438"/>
                </a:solidFill>
                <a:latin typeface="Montserrat"/>
                <a:ea typeface="Montserrat"/>
                <a:cs typeface="Montserrat"/>
                <a:sym typeface="Montserrat"/>
              </a:rPr>
              <a:t>[1] D. Nesarajan, L. Kunalan, M. Logeswaran, S. Kasthuriarachchi,&amp; D. Lunugalage (2020). “Coconut Disease Prediction System Using Image Processing and Deep Learning Techniques” 2020 IEEE 4th International Conference on Image Processing, Applications and Systems (IPAS), pp. 212-217 </a:t>
            </a:r>
          </a:p>
          <a:p>
            <a:pPr algn="just">
              <a:lnSpc>
                <a:spcPts val="3207"/>
              </a:lnSpc>
            </a:pPr>
            <a:endParaRPr lang="en-US" sz="2056">
              <a:solidFill>
                <a:srgbClr val="015438"/>
              </a:solidFill>
              <a:latin typeface="Montserrat"/>
              <a:ea typeface="Montserrat"/>
              <a:cs typeface="Montserrat"/>
              <a:sym typeface="Montserrat"/>
            </a:endParaRPr>
          </a:p>
          <a:p>
            <a:pPr algn="just">
              <a:lnSpc>
                <a:spcPts val="3207"/>
              </a:lnSpc>
            </a:pPr>
            <a:r>
              <a:rPr lang="en-US" sz="2056">
                <a:solidFill>
                  <a:srgbClr val="015438"/>
                </a:solidFill>
                <a:latin typeface="Montserrat"/>
                <a:ea typeface="Montserrat"/>
                <a:cs typeface="Montserrat"/>
                <a:sym typeface="Montserrat"/>
              </a:rPr>
              <a:t>[2] Anitha.B, &amp; Dr.Santhi.S (2023). “Disease Prediction in Coconut Leaves using Deep Learning”  International Conference on Sustainable Computing and Data Communication Systems (ICSCDS-2023), pp. 258-264 </a:t>
            </a:r>
          </a:p>
          <a:p>
            <a:pPr algn="just">
              <a:lnSpc>
                <a:spcPts val="3207"/>
              </a:lnSpc>
            </a:pPr>
            <a:endParaRPr lang="en-US" sz="2056">
              <a:solidFill>
                <a:srgbClr val="015438"/>
              </a:solidFill>
              <a:latin typeface="Montserrat"/>
              <a:ea typeface="Montserrat"/>
              <a:cs typeface="Montserrat"/>
              <a:sym typeface="Montserrat"/>
            </a:endParaRPr>
          </a:p>
          <a:p>
            <a:pPr algn="just">
              <a:lnSpc>
                <a:spcPts val="3207"/>
              </a:lnSpc>
            </a:pPr>
            <a:r>
              <a:rPr lang="en-US" sz="2056">
                <a:solidFill>
                  <a:srgbClr val="015438"/>
                </a:solidFill>
                <a:latin typeface="Montserrat"/>
                <a:ea typeface="Montserrat"/>
                <a:cs typeface="Montserrat"/>
                <a:sym typeface="Montserrat"/>
              </a:rPr>
              <a:t>[3] C. D. L. Montero,B. J. A. Gundul, J. G. Frayco, &amp; J. Q. Candia Jr (2023) “Convolutional Neural Network-Based Image Classification for Improved Coconut Disease Identification”, SDSSU Multidisciplinary Research Journal (SMRJ) Vol. 11, June 2023, pp. 2408-3577 (Online)</a:t>
            </a:r>
          </a:p>
          <a:p>
            <a:pPr algn="just">
              <a:lnSpc>
                <a:spcPts val="3207"/>
              </a:lnSpc>
            </a:pPr>
            <a:endParaRPr lang="en-US" sz="2056">
              <a:solidFill>
                <a:srgbClr val="015438"/>
              </a:solidFill>
              <a:latin typeface="Montserrat"/>
              <a:ea typeface="Montserrat"/>
              <a:cs typeface="Montserrat"/>
              <a:sym typeface="Montserrat"/>
            </a:endParaRPr>
          </a:p>
          <a:p>
            <a:pPr algn="just">
              <a:lnSpc>
                <a:spcPts val="3363"/>
              </a:lnSpc>
            </a:pPr>
            <a:r>
              <a:rPr lang="en-US" sz="2156">
                <a:solidFill>
                  <a:srgbClr val="015438"/>
                </a:solidFill>
                <a:latin typeface="Montserrat"/>
                <a:ea typeface="Montserrat"/>
                <a:cs typeface="Montserrat"/>
                <a:sym typeface="Montserrat"/>
              </a:rPr>
              <a:t>[4] T. Nivethitha, P. Vijayalakshmi, J. Jaya, &amp; S. Shriram (2022). “A Review on Coconut Tree and Plant Disease Detection using various Deep Learning and Convolutional Neural Network Models” 2022 International Conference on Smart and Sustainable Technologies in Energy and Power Sectors (SSTEPS), pp. 130-135</a:t>
            </a:r>
          </a:p>
          <a:p>
            <a:pPr algn="just">
              <a:lnSpc>
                <a:spcPts val="3363"/>
              </a:lnSpc>
            </a:pPr>
            <a:endParaRPr lang="en-US" sz="2156">
              <a:solidFill>
                <a:srgbClr val="015438"/>
              </a:solidFill>
              <a:latin typeface="Montserrat"/>
              <a:ea typeface="Montserrat"/>
              <a:cs typeface="Montserrat"/>
              <a:sym typeface="Montserrat"/>
            </a:endParaRPr>
          </a:p>
          <a:p>
            <a:pPr algn="just">
              <a:lnSpc>
                <a:spcPts val="3363"/>
              </a:lnSpc>
            </a:pPr>
            <a:r>
              <a:rPr lang="en-US" sz="2156">
                <a:solidFill>
                  <a:srgbClr val="015438"/>
                </a:solidFill>
                <a:latin typeface="Montserrat"/>
                <a:ea typeface="Montserrat"/>
                <a:cs typeface="Montserrat"/>
                <a:sym typeface="Montserrat"/>
              </a:rPr>
              <a:t>[5] Wijethunga C.D, Ishanka K.C, Parindya S.D.N, Priyadarshani T.J.N, Buddika Harshanath &amp; Samantha Rajapaksha (2023), “Coconut Plant Disease Identified and Management for Agriculture Crops using Machine Learning”, International Journal of Engineering and Management Research Volume-13, Issue-5 (October 2023), pp. 79-88</a:t>
            </a:r>
          </a:p>
        </p:txBody>
      </p:sp>
      <p:grpSp>
        <p:nvGrpSpPr>
          <p:cNvPr id="10" name="Group 10"/>
          <p:cNvGrpSpPr/>
          <p:nvPr/>
        </p:nvGrpSpPr>
        <p:grpSpPr>
          <a:xfrm>
            <a:off x="16939534" y="1446821"/>
            <a:ext cx="1335400" cy="1461834"/>
            <a:chOff x="0" y="0"/>
            <a:chExt cx="1780534" cy="1949112"/>
          </a:xfrm>
        </p:grpSpPr>
        <p:sp>
          <p:nvSpPr>
            <p:cNvPr id="11" name="Freeform 11"/>
            <p:cNvSpPr/>
            <p:nvPr/>
          </p:nvSpPr>
          <p:spPr>
            <a:xfrm>
              <a:off x="52887" y="221466"/>
              <a:ext cx="1727646" cy="1727646"/>
            </a:xfrm>
            <a:custGeom>
              <a:avLst/>
              <a:gdLst/>
              <a:ahLst/>
              <a:cxnLst/>
              <a:rect l="l" t="t" r="r" b="b"/>
              <a:pathLst>
                <a:path w="1727646" h="1727646">
                  <a:moveTo>
                    <a:pt x="0" y="0"/>
                  </a:moveTo>
                  <a:lnTo>
                    <a:pt x="1727647" y="0"/>
                  </a:lnTo>
                  <a:lnTo>
                    <a:pt x="1727647" y="1727646"/>
                  </a:lnTo>
                  <a:lnTo>
                    <a:pt x="0" y="1727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0" y="0"/>
              <a:ext cx="1732732" cy="17327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txBody>
              <a:bodyPr/>
              <a:lstStyle/>
              <a:p>
                <a:endParaRPr lang="en-US"/>
              </a:p>
            </p:txBody>
          </p:sp>
        </p:grpSp>
        <p:grpSp>
          <p:nvGrpSpPr>
            <p:cNvPr id="14" name="Group 14"/>
            <p:cNvGrpSpPr/>
            <p:nvPr/>
          </p:nvGrpSpPr>
          <p:grpSpPr>
            <a:xfrm>
              <a:off x="0" y="36843"/>
              <a:ext cx="1663400" cy="1659046"/>
              <a:chOff x="0" y="0"/>
              <a:chExt cx="953501" cy="951006"/>
            </a:xfrm>
          </p:grpSpPr>
          <p:sp>
            <p:nvSpPr>
              <p:cNvPr id="15" name="Freeform 15"/>
              <p:cNvSpPr/>
              <p:nvPr/>
            </p:nvSpPr>
            <p:spPr>
              <a:xfrm>
                <a:off x="0" y="0"/>
                <a:ext cx="953501" cy="951006"/>
              </a:xfrm>
              <a:custGeom>
                <a:avLst/>
                <a:gdLst/>
                <a:ahLst/>
                <a:cxnLst/>
                <a:rect l="l" t="t" r="r" b="b"/>
                <a:pathLst>
                  <a:path w="953501" h="951006">
                    <a:moveTo>
                      <a:pt x="476751" y="0"/>
                    </a:moveTo>
                    <a:cubicBezTo>
                      <a:pt x="213449" y="0"/>
                      <a:pt x="0" y="212890"/>
                      <a:pt x="0" y="475503"/>
                    </a:cubicBezTo>
                    <a:cubicBezTo>
                      <a:pt x="0" y="738116"/>
                      <a:pt x="213449" y="951006"/>
                      <a:pt x="476751" y="951006"/>
                    </a:cubicBezTo>
                    <a:cubicBezTo>
                      <a:pt x="740053" y="951006"/>
                      <a:pt x="953501" y="738116"/>
                      <a:pt x="953501" y="475503"/>
                    </a:cubicBezTo>
                    <a:cubicBezTo>
                      <a:pt x="953501" y="212890"/>
                      <a:pt x="740053" y="0"/>
                      <a:pt x="476751" y="0"/>
                    </a:cubicBezTo>
                    <a:close/>
                  </a:path>
                </a:pathLst>
              </a:custGeom>
              <a:solidFill>
                <a:srgbClr val="D3E6EF"/>
              </a:solidFill>
            </p:spPr>
            <p:txBody>
              <a:bodyPr/>
              <a:lstStyle/>
              <a:p>
                <a:endParaRPr lang="en-US"/>
              </a:p>
            </p:txBody>
          </p:sp>
          <p:sp>
            <p:nvSpPr>
              <p:cNvPr id="16" name="TextBox 16"/>
              <p:cNvSpPr txBox="1"/>
              <p:nvPr/>
            </p:nvSpPr>
            <p:spPr>
              <a:xfrm>
                <a:off x="89391" y="41532"/>
                <a:ext cx="774720" cy="820317"/>
              </a:xfrm>
              <a:prstGeom prst="rect">
                <a:avLst/>
              </a:prstGeom>
            </p:spPr>
            <p:txBody>
              <a:bodyPr lIns="50800" tIns="50800" rIns="50800" bIns="50800" rtlCol="0" anchor="ctr"/>
              <a:lstStyle/>
              <a:p>
                <a:pPr algn="ctr">
                  <a:lnSpc>
                    <a:spcPts val="3660"/>
                  </a:lnSpc>
                </a:pPr>
                <a:endParaRPr/>
              </a:p>
            </p:txBody>
          </p:sp>
        </p:grpSp>
        <p:sp>
          <p:nvSpPr>
            <p:cNvPr id="17" name="Freeform 17"/>
            <p:cNvSpPr/>
            <p:nvPr/>
          </p:nvSpPr>
          <p:spPr>
            <a:xfrm>
              <a:off x="252832" y="332962"/>
              <a:ext cx="1183549" cy="1183549"/>
            </a:xfrm>
            <a:custGeom>
              <a:avLst/>
              <a:gdLst/>
              <a:ahLst/>
              <a:cxnLst/>
              <a:rect l="l" t="t" r="r" b="b"/>
              <a:pathLst>
                <a:path w="1183549" h="1183549">
                  <a:moveTo>
                    <a:pt x="0" y="0"/>
                  </a:moveTo>
                  <a:lnTo>
                    <a:pt x="1183549" y="0"/>
                  </a:lnTo>
                  <a:lnTo>
                    <a:pt x="1183549" y="1183549"/>
                  </a:lnTo>
                  <a:lnTo>
                    <a:pt x="0" y="1183549"/>
                  </a:lnTo>
                  <a:lnTo>
                    <a:pt x="0" y="0"/>
                  </a:lnTo>
                  <a:close/>
                </a:path>
              </a:pathLst>
            </a:custGeom>
            <a:blipFill>
              <a:blip r:embed="rId10"/>
              <a:stretch>
                <a:fillRect/>
              </a:stretch>
            </a:blipFill>
          </p:spPr>
          <p:txBody>
            <a:bodyPr/>
            <a:lstStyle/>
            <a:p>
              <a:endParaRPr lang="en-US"/>
            </a:p>
          </p:txBody>
        </p:sp>
      </p:grpSp>
      <p:sp>
        <p:nvSpPr>
          <p:cNvPr id="18" name="TextBox 18"/>
          <p:cNvSpPr txBox="1"/>
          <p:nvPr/>
        </p:nvSpPr>
        <p:spPr>
          <a:xfrm>
            <a:off x="3711956" y="766684"/>
            <a:ext cx="7905538"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References</a:t>
            </a:r>
          </a:p>
        </p:txBody>
      </p:sp>
      <p:sp>
        <p:nvSpPr>
          <p:cNvPr id="19" name="TextBox 19"/>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35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7331729" y="7633139"/>
            <a:ext cx="7801816" cy="988694"/>
          </a:xfrm>
          <a:prstGeom prst="rect">
            <a:avLst/>
          </a:prstGeom>
        </p:spPr>
        <p:txBody>
          <a:bodyPr lIns="0" tIns="0" rIns="0" bIns="0" rtlCol="0" anchor="t">
            <a:spAutoFit/>
          </a:bodyPr>
          <a:lstStyle/>
          <a:p>
            <a:pPr algn="l">
              <a:lnSpc>
                <a:spcPts val="3998"/>
              </a:lnSpc>
            </a:pPr>
            <a:r>
              <a:rPr lang="en-US" sz="2855">
                <a:solidFill>
                  <a:srgbClr val="015438"/>
                </a:solidFill>
                <a:latin typeface="Montserrat"/>
                <a:ea typeface="Montserrat"/>
                <a:cs typeface="Montserrat"/>
                <a:sym typeface="Montserrat"/>
              </a:rPr>
              <a:t>Bachelor of Science (Hons) in Information Technology ​</a:t>
            </a:r>
          </a:p>
        </p:txBody>
      </p:sp>
      <p:sp>
        <p:nvSpPr>
          <p:cNvPr id="9" name="Freeform 9"/>
          <p:cNvSpPr/>
          <p:nvPr/>
        </p:nvSpPr>
        <p:spPr>
          <a:xfrm>
            <a:off x="10448028" y="2813510"/>
            <a:ext cx="4012827" cy="3930452"/>
          </a:xfrm>
          <a:custGeom>
            <a:avLst/>
            <a:gdLst/>
            <a:ahLst/>
            <a:cxnLst/>
            <a:rect l="l" t="t" r="r" b="b"/>
            <a:pathLst>
              <a:path w="4012827" h="3930452">
                <a:moveTo>
                  <a:pt x="0" y="0"/>
                </a:moveTo>
                <a:lnTo>
                  <a:pt x="4012827" y="0"/>
                </a:lnTo>
                <a:lnTo>
                  <a:pt x="4012827" y="3930453"/>
                </a:lnTo>
                <a:lnTo>
                  <a:pt x="0" y="393045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7331729" y="2384636"/>
            <a:ext cx="6959247" cy="1642222"/>
          </a:xfrm>
          <a:prstGeom prst="rect">
            <a:avLst/>
          </a:prstGeom>
        </p:spPr>
        <p:txBody>
          <a:bodyPr lIns="0" tIns="0" rIns="0" bIns="0" rtlCol="0" anchor="t">
            <a:spAutoFit/>
          </a:bodyPr>
          <a:lstStyle/>
          <a:p>
            <a:pPr algn="l">
              <a:lnSpc>
                <a:spcPts val="13433"/>
              </a:lnSpc>
            </a:pPr>
            <a:r>
              <a:rPr lang="en-US" sz="9595" spc="-335">
                <a:solidFill>
                  <a:srgbClr val="015438"/>
                </a:solidFill>
                <a:latin typeface="Montserrat"/>
                <a:ea typeface="Montserrat"/>
                <a:cs typeface="Montserrat"/>
                <a:sym typeface="Montserrat"/>
              </a:rPr>
              <a:t>IT21348648</a:t>
            </a:r>
          </a:p>
        </p:txBody>
      </p:sp>
      <p:sp>
        <p:nvSpPr>
          <p:cNvPr id="11" name="TextBox 11"/>
          <p:cNvSpPr txBox="1"/>
          <p:nvPr/>
        </p:nvSpPr>
        <p:spPr>
          <a:xfrm>
            <a:off x="7331729" y="4606406"/>
            <a:ext cx="7151530" cy="2907684"/>
          </a:xfrm>
          <a:prstGeom prst="rect">
            <a:avLst/>
          </a:prstGeom>
        </p:spPr>
        <p:txBody>
          <a:bodyPr lIns="0" tIns="0" rIns="0" bIns="0" rtlCol="0" anchor="t">
            <a:spAutoFit/>
          </a:bodyPr>
          <a:lstStyle/>
          <a:p>
            <a:pPr algn="l">
              <a:lnSpc>
                <a:spcPts val="11348"/>
              </a:lnSpc>
            </a:pPr>
            <a:r>
              <a:rPr lang="en-US" sz="10223" spc="-828">
                <a:solidFill>
                  <a:srgbClr val="015438"/>
                </a:solidFill>
                <a:latin typeface="League Spartan"/>
                <a:ea typeface="League Spartan"/>
                <a:cs typeface="League Spartan"/>
                <a:sym typeface="League Spartan"/>
              </a:rPr>
              <a:t>Balasooriya R. C.​</a:t>
            </a:r>
          </a:p>
        </p:txBody>
      </p:sp>
      <p:sp>
        <p:nvSpPr>
          <p:cNvPr id="12" name="Freeform 12"/>
          <p:cNvSpPr/>
          <p:nvPr/>
        </p:nvSpPr>
        <p:spPr>
          <a:xfrm>
            <a:off x="4945381" y="623236"/>
            <a:ext cx="3365331" cy="3403622"/>
          </a:xfrm>
          <a:custGeom>
            <a:avLst/>
            <a:gdLst/>
            <a:ahLst/>
            <a:cxnLst/>
            <a:rect l="l" t="t" r="r" b="b"/>
            <a:pathLst>
              <a:path w="3365331" h="3403622">
                <a:moveTo>
                  <a:pt x="0" y="0"/>
                </a:moveTo>
                <a:lnTo>
                  <a:pt x="3365332" y="0"/>
                </a:lnTo>
                <a:lnTo>
                  <a:pt x="3365332" y="3403623"/>
                </a:lnTo>
                <a:lnTo>
                  <a:pt x="0" y="3403623"/>
                </a:lnTo>
                <a:lnTo>
                  <a:pt x="0" y="0"/>
                </a:lnTo>
                <a:close/>
              </a:path>
            </a:pathLst>
          </a:custGeom>
          <a:blipFill>
            <a:blip r:embed="rId8">
              <a:alphaModFix amt="9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717959" y="1029323"/>
            <a:ext cx="8307376" cy="8307376"/>
          </a:xfrm>
          <a:custGeom>
            <a:avLst/>
            <a:gdLst/>
            <a:ahLst/>
            <a:cxnLst/>
            <a:rect l="l" t="t" r="r" b="b"/>
            <a:pathLst>
              <a:path w="8307376" h="8307376">
                <a:moveTo>
                  <a:pt x="0" y="0"/>
                </a:moveTo>
                <a:lnTo>
                  <a:pt x="8307376" y="0"/>
                </a:lnTo>
                <a:lnTo>
                  <a:pt x="8307376" y="8307376"/>
                </a:lnTo>
                <a:lnTo>
                  <a:pt x="0" y="83073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4" name="Group 14"/>
          <p:cNvGrpSpPr/>
          <p:nvPr/>
        </p:nvGrpSpPr>
        <p:grpSpPr>
          <a:xfrm>
            <a:off x="-611581" y="950301"/>
            <a:ext cx="7200998" cy="720099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13953" b="-13953"/>
              </a:stretch>
            </a:blipFill>
            <a:ln w="76200" cap="sq">
              <a:solidFill>
                <a:srgbClr val="FFFFFF"/>
              </a:solidFill>
              <a:prstDash val="solid"/>
              <a:miter/>
            </a:ln>
          </p:spPr>
          <p:txBody>
            <a:bodyPr/>
            <a:lstStyle/>
            <a:p>
              <a:endParaRPr lang="en-US"/>
            </a:p>
          </p:txBody>
        </p:sp>
      </p:gr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987699" y="7149524"/>
            <a:ext cx="2927141" cy="2960446"/>
          </a:xfrm>
          <a:custGeom>
            <a:avLst/>
            <a:gdLst/>
            <a:ahLst/>
            <a:cxnLst/>
            <a:rect l="l" t="t" r="r" b="b"/>
            <a:pathLst>
              <a:path w="2927141" h="2960446">
                <a:moveTo>
                  <a:pt x="2927141" y="2960446"/>
                </a:moveTo>
                <a:lnTo>
                  <a:pt x="0" y="2960446"/>
                </a:lnTo>
                <a:lnTo>
                  <a:pt x="0" y="0"/>
                </a:lnTo>
                <a:lnTo>
                  <a:pt x="2927141" y="0"/>
                </a:lnTo>
                <a:lnTo>
                  <a:pt x="2927141" y="2960446"/>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628750" y="1183775"/>
            <a:ext cx="1667205" cy="1632981"/>
          </a:xfrm>
          <a:custGeom>
            <a:avLst/>
            <a:gdLst/>
            <a:ahLst/>
            <a:cxnLst/>
            <a:rect l="l" t="t" r="r" b="b"/>
            <a:pathLst>
              <a:path w="1667205" h="1632981">
                <a:moveTo>
                  <a:pt x="0" y="0"/>
                </a:moveTo>
                <a:lnTo>
                  <a:pt x="1667205" y="0"/>
                </a:lnTo>
                <a:lnTo>
                  <a:pt x="1667205" y="1632981"/>
                </a:lnTo>
                <a:lnTo>
                  <a:pt x="0" y="1632981"/>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079740" y="1442205"/>
            <a:ext cx="6028502" cy="6028502"/>
          </a:xfrm>
          <a:custGeom>
            <a:avLst/>
            <a:gdLst/>
            <a:ahLst/>
            <a:cxnLst/>
            <a:rect l="l" t="t" r="r" b="b"/>
            <a:pathLst>
              <a:path w="6028502" h="6028502">
                <a:moveTo>
                  <a:pt x="0" y="0"/>
                </a:moveTo>
                <a:lnTo>
                  <a:pt x="6028502" y="0"/>
                </a:lnTo>
                <a:lnTo>
                  <a:pt x="6028502" y="6028502"/>
                </a:lnTo>
                <a:lnTo>
                  <a:pt x="0" y="6028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11882617" y="1384860"/>
            <a:ext cx="5225625" cy="52256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136" r="-25136"/>
              </a:stretch>
            </a:blipFill>
            <a:ln w="76200" cap="sq">
              <a:solidFill>
                <a:srgbClr val="FFFFFF"/>
              </a:solidFill>
              <a:prstDash val="solid"/>
              <a:miter/>
            </a:ln>
          </p:spPr>
          <p:txBody>
            <a:bodyPr/>
            <a:lstStyle/>
            <a:p>
              <a:endParaRPr lang="en-US"/>
            </a:p>
          </p:txBody>
        </p:sp>
      </p:grpSp>
      <p:sp>
        <p:nvSpPr>
          <p:cNvPr id="7" name="TextBox 7"/>
          <p:cNvSpPr txBox="1"/>
          <p:nvPr/>
        </p:nvSpPr>
        <p:spPr>
          <a:xfrm>
            <a:off x="3740531" y="3779888"/>
            <a:ext cx="6423872" cy="4553882"/>
          </a:xfrm>
          <a:prstGeom prst="rect">
            <a:avLst/>
          </a:prstGeom>
        </p:spPr>
        <p:txBody>
          <a:bodyPr lIns="0" tIns="0" rIns="0" bIns="0" rtlCol="0" anchor="t">
            <a:spAutoFit/>
          </a:bodyPr>
          <a:lstStyle/>
          <a:p>
            <a:pPr algn="just">
              <a:lnSpc>
                <a:spcPts val="3623"/>
              </a:lnSpc>
            </a:pPr>
            <a:r>
              <a:rPr lang="en-US" sz="2588">
                <a:solidFill>
                  <a:srgbClr val="015438"/>
                </a:solidFill>
                <a:latin typeface="Montserrat"/>
                <a:ea typeface="Montserrat"/>
                <a:cs typeface="Montserrat"/>
                <a:sym typeface="Montserrat"/>
              </a:rPr>
              <a:t>This research area focuses on developing a machine-learning model to detect red weevil and mite attacks on coconut trees. These pests reduce harvest and weaken trees, sometimes causing death. By using image processing and predictive analysis, our system can identify attacks early and recommend necessary actions to mitigate damage.​</a:t>
            </a:r>
          </a:p>
        </p:txBody>
      </p:sp>
      <p:sp>
        <p:nvSpPr>
          <p:cNvPr id="8" name="TextBox 8"/>
          <p:cNvSpPr txBox="1"/>
          <p:nvPr/>
        </p:nvSpPr>
        <p:spPr>
          <a:xfrm>
            <a:off x="3711956" y="1338032"/>
            <a:ext cx="4969538" cy="771392"/>
          </a:xfrm>
          <a:prstGeom prst="rect">
            <a:avLst/>
          </a:prstGeom>
        </p:spPr>
        <p:txBody>
          <a:bodyPr lIns="0" tIns="0" rIns="0" bIns="0" rtlCol="0" anchor="t">
            <a:spAutoFit/>
          </a:bodyPr>
          <a:lstStyle/>
          <a:p>
            <a:pPr algn="l">
              <a:lnSpc>
                <a:spcPts val="6307"/>
              </a:lnSpc>
            </a:pPr>
            <a:r>
              <a:rPr lang="en-US" sz="4505" spc="-157">
                <a:solidFill>
                  <a:srgbClr val="015438"/>
                </a:solidFill>
                <a:latin typeface="Montserrat"/>
                <a:ea typeface="Montserrat"/>
                <a:cs typeface="Montserrat"/>
                <a:sym typeface="Montserrat"/>
              </a:rPr>
              <a:t>Introduction of</a:t>
            </a:r>
          </a:p>
        </p:txBody>
      </p:sp>
      <p:sp>
        <p:nvSpPr>
          <p:cNvPr id="9" name="TextBox 9"/>
          <p:cNvSpPr txBox="1"/>
          <p:nvPr/>
        </p:nvSpPr>
        <p:spPr>
          <a:xfrm>
            <a:off x="3711956" y="2229174"/>
            <a:ext cx="6916794" cy="1384721"/>
          </a:xfrm>
          <a:prstGeom prst="rect">
            <a:avLst/>
          </a:prstGeom>
        </p:spPr>
        <p:txBody>
          <a:bodyPr lIns="0" tIns="0" rIns="0" bIns="0" rtlCol="0" anchor="t">
            <a:spAutoFit/>
          </a:bodyPr>
          <a:lstStyle/>
          <a:p>
            <a:pPr algn="l">
              <a:lnSpc>
                <a:spcPts val="5576"/>
              </a:lnSpc>
            </a:pPr>
            <a:r>
              <a:rPr lang="en-US" sz="3983" spc="-322">
                <a:solidFill>
                  <a:srgbClr val="015438"/>
                </a:solidFill>
                <a:latin typeface="League Spartan"/>
                <a:ea typeface="League Spartan"/>
                <a:cs typeface="League Spartan"/>
                <a:sym typeface="League Spartan"/>
              </a:rPr>
              <a:t>Pest Detection and Management​</a:t>
            </a:r>
          </a:p>
        </p:txBody>
      </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1">
              <a:extLst>
                <a:ext uri="{96DAC541-7B7A-43D3-8B79-37D633B846F1}">
                  <asvg:svgBlip xmlns:asvg="http://schemas.microsoft.com/office/drawing/2016/SVG/main" r:embed="rId12"/>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1">
              <a:extLst>
                <a:ext uri="{96DAC541-7B7A-43D3-8B79-37D633B846F1}">
                  <asvg:svgBlip xmlns:asvg="http://schemas.microsoft.com/office/drawing/2016/SVG/main" r:embed="rId12"/>
                </a:ext>
              </a:extLst>
            </a:blip>
            <a:stretch>
              <a:fillRect t="-151970" r="-621009" b="-1346787"/>
            </a:stretch>
          </a:blipFill>
        </p:spPr>
        <p:txBody>
          <a:bodyPr/>
          <a:lstStyle/>
          <a:p>
            <a:endParaRPr lang="en-US"/>
          </a:p>
        </p:txBody>
      </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7" name="Freeform 17"/>
          <p:cNvSpPr/>
          <p:nvPr/>
        </p:nvSpPr>
        <p:spPr>
          <a:xfrm>
            <a:off x="10444285" y="74103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8" name="Group 18"/>
          <p:cNvGrpSpPr/>
          <p:nvPr/>
        </p:nvGrpSpPr>
        <p:grpSpPr>
          <a:xfrm>
            <a:off x="10827400" y="7382973"/>
            <a:ext cx="2493549" cy="249354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14974" r="-14974"/>
              </a:stretch>
            </a:blipFill>
            <a:ln w="76200" cap="sq">
              <a:solidFill>
                <a:srgbClr val="FFFFFF"/>
              </a:solidFill>
              <a:prstDash val="solid"/>
              <a:miter/>
            </a:ln>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73766" y="3871224"/>
            <a:ext cx="3949901" cy="3949901"/>
          </a:xfrm>
          <a:custGeom>
            <a:avLst/>
            <a:gdLst/>
            <a:ahLst/>
            <a:cxnLst/>
            <a:rect l="l" t="t" r="r" b="b"/>
            <a:pathLst>
              <a:path w="3949901" h="3949901">
                <a:moveTo>
                  <a:pt x="0" y="0"/>
                </a:moveTo>
                <a:lnTo>
                  <a:pt x="3949901" y="0"/>
                </a:lnTo>
                <a:lnTo>
                  <a:pt x="3949901" y="3949901"/>
                </a:lnTo>
                <a:lnTo>
                  <a:pt x="0" y="3949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199814" y="3833651"/>
            <a:ext cx="3423853" cy="34238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5136" b="-25136"/>
              </a:stretch>
            </a:blipFill>
            <a:ln w="76200" cap="sq">
              <a:solidFill>
                <a:srgbClr val="FFFFFF"/>
              </a:solidFill>
              <a:prstDash val="solid"/>
              <a:miter/>
            </a:ln>
          </p:spPr>
          <p:txBody>
            <a:bodyPr/>
            <a:lstStyle/>
            <a:p>
              <a:endParaRPr lang="en-US"/>
            </a:p>
          </p:txBody>
        </p:sp>
      </p:grpSp>
      <p:sp>
        <p:nvSpPr>
          <p:cNvPr id="5" name="Freeform 5"/>
          <p:cNvSpPr/>
          <p:nvPr/>
        </p:nvSpPr>
        <p:spPr>
          <a:xfrm>
            <a:off x="13506163" y="1304141"/>
            <a:ext cx="3528419" cy="3568566"/>
          </a:xfrm>
          <a:custGeom>
            <a:avLst/>
            <a:gdLst/>
            <a:ahLst/>
            <a:cxnLst/>
            <a:rect l="l" t="t" r="r" b="b"/>
            <a:pathLst>
              <a:path w="3528419" h="3568566">
                <a:moveTo>
                  <a:pt x="0" y="0"/>
                </a:moveTo>
                <a:lnTo>
                  <a:pt x="3528420" y="0"/>
                </a:lnTo>
                <a:lnTo>
                  <a:pt x="3528420" y="3568566"/>
                </a:lnTo>
                <a:lnTo>
                  <a:pt x="0" y="3568566"/>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696896" y="1218416"/>
            <a:ext cx="3903640"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Overview of</a:t>
            </a:r>
          </a:p>
        </p:txBody>
      </p:sp>
      <p:sp>
        <p:nvSpPr>
          <p:cNvPr id="7" name="TextBox 7"/>
          <p:cNvSpPr txBox="1"/>
          <p:nvPr/>
        </p:nvSpPr>
        <p:spPr>
          <a:xfrm>
            <a:off x="3696896" y="2025539"/>
            <a:ext cx="9456192"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Research Problem</a:t>
            </a:r>
          </a:p>
        </p:txBody>
      </p:sp>
      <p:sp>
        <p:nvSpPr>
          <p:cNvPr id="8" name="TextBox 8"/>
          <p:cNvSpPr txBox="1"/>
          <p:nvPr/>
        </p:nvSpPr>
        <p:spPr>
          <a:xfrm>
            <a:off x="8424992" y="3814074"/>
            <a:ext cx="7955076" cy="4359444"/>
          </a:xfrm>
          <a:prstGeom prst="rect">
            <a:avLst/>
          </a:prstGeom>
        </p:spPr>
        <p:txBody>
          <a:bodyPr lIns="0" tIns="0" rIns="0" bIns="0" rtlCol="0" anchor="t">
            <a:spAutoFit/>
          </a:bodyPr>
          <a:lstStyle/>
          <a:p>
            <a:pPr marL="592286" lvl="1" indent="-296143" algn="just">
              <a:lnSpc>
                <a:spcPts val="3840"/>
              </a:lnSpc>
              <a:buFont typeface="Arial"/>
              <a:buChar char="•"/>
            </a:pPr>
            <a:r>
              <a:rPr lang="en-US" sz="2743">
                <a:solidFill>
                  <a:srgbClr val="015438"/>
                </a:solidFill>
                <a:latin typeface="Montserrat Bold"/>
                <a:ea typeface="Montserrat Bold"/>
                <a:cs typeface="Montserrat Bold"/>
                <a:sym typeface="Montserrat Bold"/>
              </a:rPr>
              <a:t>Hard to reach</a:t>
            </a:r>
            <a:r>
              <a:rPr lang="en-US" sz="2743">
                <a:solidFill>
                  <a:srgbClr val="015438"/>
                </a:solidFill>
                <a:latin typeface="Montserrat"/>
                <a:ea typeface="Montserrat"/>
                <a:cs typeface="Montserrat"/>
                <a:sym typeface="Montserrat"/>
              </a:rPr>
              <a:t>- Hard to see early signs of pest damage on tall coconut trees, leading to late treatments and big losses.​</a:t>
            </a:r>
          </a:p>
          <a:p>
            <a:pPr algn="just">
              <a:lnSpc>
                <a:spcPts val="3840"/>
              </a:lnSpc>
            </a:pPr>
            <a:endParaRPr lang="en-US" sz="2743">
              <a:solidFill>
                <a:srgbClr val="015438"/>
              </a:solidFill>
              <a:latin typeface="Montserrat"/>
              <a:ea typeface="Montserrat"/>
              <a:cs typeface="Montserrat"/>
              <a:sym typeface="Montserrat"/>
            </a:endParaRPr>
          </a:p>
          <a:p>
            <a:pPr marL="592286" lvl="1" indent="-296143" algn="just">
              <a:lnSpc>
                <a:spcPts val="3840"/>
              </a:lnSpc>
              <a:buFont typeface="Arial"/>
              <a:buChar char="•"/>
            </a:pPr>
            <a:r>
              <a:rPr lang="en-US" sz="2743">
                <a:solidFill>
                  <a:srgbClr val="015438"/>
                </a:solidFill>
                <a:latin typeface="Montserrat Bold"/>
                <a:ea typeface="Montserrat Bold"/>
                <a:cs typeface="Montserrat Bold"/>
                <a:sym typeface="Montserrat Bold"/>
              </a:rPr>
              <a:t>Need expertise</a:t>
            </a:r>
            <a:r>
              <a:rPr lang="en-US" sz="2743">
                <a:solidFill>
                  <a:srgbClr val="015438"/>
                </a:solidFill>
                <a:latin typeface="Montserrat"/>
                <a:ea typeface="Montserrat"/>
                <a:cs typeface="Montserrat"/>
                <a:sym typeface="Montserrat"/>
              </a:rPr>
              <a:t>- Farmers spend a lot hiring experts to find and manage pests, which can be expensive, especially for small farmers.​</a:t>
            </a:r>
          </a:p>
          <a:p>
            <a:pPr algn="just">
              <a:lnSpc>
                <a:spcPts val="3840"/>
              </a:lnSpc>
            </a:pPr>
            <a:endParaRPr lang="en-US" sz="2743">
              <a:solidFill>
                <a:srgbClr val="015438"/>
              </a:solidFill>
              <a:latin typeface="Montserrat"/>
              <a:ea typeface="Montserrat"/>
              <a:cs typeface="Montserrat"/>
              <a:sym typeface="Montserrat"/>
            </a:endParaRPr>
          </a:p>
        </p:txBody>
      </p:sp>
      <p:sp>
        <p:nvSpPr>
          <p:cNvPr id="9" name="TextBox 9"/>
          <p:cNvSpPr txBox="1"/>
          <p:nvPr/>
        </p:nvSpPr>
        <p:spPr>
          <a:xfrm>
            <a:off x="3696896" y="8249750"/>
            <a:ext cx="12737543" cy="1444794"/>
          </a:xfrm>
          <a:prstGeom prst="rect">
            <a:avLst/>
          </a:prstGeom>
        </p:spPr>
        <p:txBody>
          <a:bodyPr lIns="0" tIns="0" rIns="0" bIns="0" rtlCol="0" anchor="t">
            <a:spAutoFit/>
          </a:bodyPr>
          <a:lstStyle/>
          <a:p>
            <a:pPr marL="592284" lvl="1" indent="-296142" algn="just">
              <a:lnSpc>
                <a:spcPts val="3840"/>
              </a:lnSpc>
              <a:buFont typeface="Arial"/>
              <a:buChar char="•"/>
            </a:pPr>
            <a:r>
              <a:rPr lang="en-US" sz="2743">
                <a:solidFill>
                  <a:srgbClr val="015438"/>
                </a:solidFill>
                <a:latin typeface="Montserrat Bold"/>
                <a:ea typeface="Montserrat Bold"/>
                <a:cs typeface="Montserrat Bold"/>
                <a:sym typeface="Montserrat Bold"/>
              </a:rPr>
              <a:t>Risky for farmers</a:t>
            </a:r>
            <a:r>
              <a:rPr lang="en-US" sz="2743">
                <a:solidFill>
                  <a:srgbClr val="015438"/>
                </a:solidFill>
                <a:latin typeface="Montserrat"/>
                <a:ea typeface="Montserrat"/>
                <a:cs typeface="Montserrat"/>
                <a:sym typeface="Montserrat"/>
              </a:rPr>
              <a:t>- Difficult and dangerous for farmers to inspect tall trees regularly. Using drones helps safely reach and check for pest attacks.​​</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11" name="Group 11"/>
          <p:cNvGrpSpPr/>
          <p:nvPr/>
        </p:nvGrpSpPr>
        <p:grpSpPr>
          <a:xfrm>
            <a:off x="-2583392" y="-87734"/>
            <a:ext cx="5386205" cy="10462468"/>
            <a:chOff x="0" y="0"/>
            <a:chExt cx="1418589" cy="2755547"/>
          </a:xfrm>
        </p:grpSpPr>
        <p:sp>
          <p:nvSpPr>
            <p:cNvPr id="12" name="Freeform 12"/>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3" name="TextBox 13"/>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4" name="Freeform 14"/>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6" name="Freeform 16"/>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288129" y="3481954"/>
            <a:ext cx="1980085" cy="19800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238" r="-25238"/>
              </a:stretch>
            </a:blipFill>
            <a:ln w="76200" cap="sq">
              <a:solidFill>
                <a:srgbClr val="95C435"/>
              </a:solidFill>
              <a:prstDash val="solid"/>
              <a:miter/>
            </a:ln>
          </p:spPr>
          <p:txBody>
            <a:bodyPr/>
            <a:lstStyle/>
            <a:p>
              <a:endParaRPr lang="en-US"/>
            </a:p>
          </p:txBody>
        </p:sp>
      </p:grpSp>
      <p:grpSp>
        <p:nvGrpSpPr>
          <p:cNvPr id="5" name="Group 5"/>
          <p:cNvGrpSpPr/>
          <p:nvPr/>
        </p:nvGrpSpPr>
        <p:grpSpPr>
          <a:xfrm>
            <a:off x="11337715" y="1606711"/>
            <a:ext cx="2625823" cy="26258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36" r="-25136"/>
              </a:stretch>
            </a:blipFill>
            <a:ln w="76200" cap="sq">
              <a:solidFill>
                <a:srgbClr val="95C435"/>
              </a:solidFill>
              <a:prstDash val="solid"/>
              <a:miter/>
            </a:ln>
          </p:spPr>
          <p:txBody>
            <a:bodyPr/>
            <a:lstStyle/>
            <a:p>
              <a:endParaRPr lang="en-US"/>
            </a:p>
          </p:txBody>
        </p:sp>
      </p:grpSp>
      <p:grpSp>
        <p:nvGrpSpPr>
          <p:cNvPr id="7" name="Group 7"/>
          <p:cNvGrpSpPr/>
          <p:nvPr/>
        </p:nvGrpSpPr>
        <p:grpSpPr>
          <a:xfrm>
            <a:off x="13506447" y="1984351"/>
            <a:ext cx="2034381" cy="20343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0174" r="-30174"/>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Freeform 15"/>
          <p:cNvSpPr/>
          <p:nvPr/>
        </p:nvSpPr>
        <p:spPr>
          <a:xfrm>
            <a:off x="2886576" y="2444882"/>
            <a:ext cx="7315200" cy="3575304"/>
          </a:xfrm>
          <a:custGeom>
            <a:avLst/>
            <a:gdLst/>
            <a:ahLst/>
            <a:cxnLst/>
            <a:rect l="l" t="t" r="r" b="b"/>
            <a:pathLst>
              <a:path w="7315200" h="3575304">
                <a:moveTo>
                  <a:pt x="0" y="0"/>
                </a:moveTo>
                <a:lnTo>
                  <a:pt x="7315200" y="0"/>
                </a:lnTo>
                <a:lnTo>
                  <a:pt x="7315200" y="3575304"/>
                </a:lnTo>
                <a:lnTo>
                  <a:pt x="0" y="35753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10353840" y="6184594"/>
            <a:ext cx="4153363" cy="1268375"/>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Convolutional Autoencoder-based Deep Learning Model for Identification of Red Palm Weevil Signals [3]</a:t>
            </a:r>
          </a:p>
        </p:txBody>
      </p:sp>
      <p:sp>
        <p:nvSpPr>
          <p:cNvPr id="17" name="TextBox 17"/>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8" name="TextBox 18"/>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9" name="TextBox 19"/>
          <p:cNvSpPr txBox="1"/>
          <p:nvPr/>
        </p:nvSpPr>
        <p:spPr>
          <a:xfrm>
            <a:off x="4253421" y="6379592"/>
            <a:ext cx="4581511" cy="950976"/>
          </a:xfrm>
          <a:prstGeom prst="rect">
            <a:avLst/>
          </a:prstGeom>
        </p:spPr>
        <p:txBody>
          <a:bodyPr lIns="0" tIns="0" rIns="0" bIns="0" rtlCol="0" anchor="t">
            <a:spAutoFit/>
          </a:bodyPr>
          <a:lstStyle/>
          <a:p>
            <a:pPr algn="l">
              <a:lnSpc>
                <a:spcPts val="2541"/>
              </a:lnSpc>
            </a:pPr>
            <a:r>
              <a:rPr lang="en-US" sz="2420" spc="-79">
                <a:solidFill>
                  <a:srgbClr val="357529"/>
                </a:solidFill>
                <a:latin typeface="Open Sauce Bold"/>
                <a:ea typeface="Open Sauce Bold"/>
                <a:cs typeface="Open Sauce Bold"/>
                <a:sym typeface="Open Sauce Bold"/>
              </a:rPr>
              <a:t>IoT-based Red Palm Weevil Early Detection and Tracking System [2]</a:t>
            </a:r>
          </a:p>
        </p:txBody>
      </p:sp>
      <p:sp>
        <p:nvSpPr>
          <p:cNvPr id="20" name="TextBox 20"/>
          <p:cNvSpPr txBox="1"/>
          <p:nvPr/>
        </p:nvSpPr>
        <p:spPr>
          <a:xfrm>
            <a:off x="3351205" y="2822908"/>
            <a:ext cx="5957794" cy="954050"/>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Wireless Implementation of MEMS Accelerometer to Detect Red Palm Weevil on Palms [1]</a:t>
            </a:r>
          </a:p>
        </p:txBody>
      </p:sp>
      <p:sp>
        <p:nvSpPr>
          <p:cNvPr id="21" name="TextBox 21"/>
          <p:cNvSpPr txBox="1"/>
          <p:nvPr/>
        </p:nvSpPr>
        <p:spPr>
          <a:xfrm>
            <a:off x="3351205" y="3824440"/>
            <a:ext cx="6385943" cy="1949450"/>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Focuses on signal-based detection, missing the potential of visual analysis for pest identification.</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Lacks advanced image processing or super-resolution techniques, reducing the accuracy of pest detection.</a:t>
            </a:r>
          </a:p>
        </p:txBody>
      </p:sp>
      <p:sp>
        <p:nvSpPr>
          <p:cNvPr id="22" name="TextBox 22"/>
          <p:cNvSpPr txBox="1"/>
          <p:nvPr/>
        </p:nvSpPr>
        <p:spPr>
          <a:xfrm>
            <a:off x="3850715" y="7347790"/>
            <a:ext cx="5458284" cy="1673225"/>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Only targets red palm weevil, neglecting other pests that affect coconut trees.</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 not incorporate super-resolution techniques, limiting the detection quality of drone-captured images.</a:t>
            </a:r>
          </a:p>
        </p:txBody>
      </p:sp>
      <p:sp>
        <p:nvSpPr>
          <p:cNvPr id="23" name="TextBox 23"/>
          <p:cNvSpPr txBox="1"/>
          <p:nvPr/>
        </p:nvSpPr>
        <p:spPr>
          <a:xfrm>
            <a:off x="10353840" y="7746746"/>
            <a:ext cx="6227570" cy="1949450"/>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Relies on signal data rather than high-quality images for detection, missing out on visual pest identification.</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 not provide predictive insights for future pest management, focusing only on current infestations.</a:t>
            </a:r>
          </a:p>
        </p:txBody>
      </p:sp>
      <p:sp>
        <p:nvSpPr>
          <p:cNvPr id="24" name="Freeform 24"/>
          <p:cNvSpPr/>
          <p:nvPr/>
        </p:nvSpPr>
        <p:spPr>
          <a:xfrm>
            <a:off x="3360743" y="6146494"/>
            <a:ext cx="6366866" cy="3111806"/>
          </a:xfrm>
          <a:custGeom>
            <a:avLst/>
            <a:gdLst/>
            <a:ahLst/>
            <a:cxnLst/>
            <a:rect l="l" t="t" r="r" b="b"/>
            <a:pathLst>
              <a:path w="6366866" h="3111806">
                <a:moveTo>
                  <a:pt x="0" y="0"/>
                </a:moveTo>
                <a:lnTo>
                  <a:pt x="6366867" y="0"/>
                </a:lnTo>
                <a:lnTo>
                  <a:pt x="6366867" y="3111806"/>
                </a:lnTo>
                <a:lnTo>
                  <a:pt x="0" y="3111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5" name="Freeform 25"/>
          <p:cNvSpPr/>
          <p:nvPr/>
        </p:nvSpPr>
        <p:spPr>
          <a:xfrm>
            <a:off x="9901347" y="5938289"/>
            <a:ext cx="8109524" cy="3963530"/>
          </a:xfrm>
          <a:custGeom>
            <a:avLst/>
            <a:gdLst/>
            <a:ahLst/>
            <a:cxnLst/>
            <a:rect l="l" t="t" r="r" b="b"/>
            <a:pathLst>
              <a:path w="8109524" h="3963530">
                <a:moveTo>
                  <a:pt x="0" y="0"/>
                </a:moveTo>
                <a:lnTo>
                  <a:pt x="8109524" y="0"/>
                </a:lnTo>
                <a:lnTo>
                  <a:pt x="8109524" y="3963530"/>
                </a:lnTo>
                <a:lnTo>
                  <a:pt x="0" y="39635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288129" y="3481954"/>
            <a:ext cx="1980085" cy="19800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238" r="-25238"/>
              </a:stretch>
            </a:blipFill>
            <a:ln w="76200" cap="sq">
              <a:solidFill>
                <a:srgbClr val="95C435"/>
              </a:solidFill>
              <a:prstDash val="solid"/>
              <a:miter/>
            </a:ln>
          </p:spPr>
          <p:txBody>
            <a:bodyPr/>
            <a:lstStyle/>
            <a:p>
              <a:endParaRPr lang="en-US"/>
            </a:p>
          </p:txBody>
        </p:sp>
      </p:grpSp>
      <p:grpSp>
        <p:nvGrpSpPr>
          <p:cNvPr id="5" name="Group 5"/>
          <p:cNvGrpSpPr/>
          <p:nvPr/>
        </p:nvGrpSpPr>
        <p:grpSpPr>
          <a:xfrm>
            <a:off x="11337715" y="1606711"/>
            <a:ext cx="2625823" cy="26258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36" r="-25136"/>
              </a:stretch>
            </a:blipFill>
            <a:ln w="76200" cap="sq">
              <a:solidFill>
                <a:srgbClr val="95C435"/>
              </a:solidFill>
              <a:prstDash val="solid"/>
              <a:miter/>
            </a:ln>
          </p:spPr>
          <p:txBody>
            <a:bodyPr/>
            <a:lstStyle/>
            <a:p>
              <a:endParaRPr lang="en-US"/>
            </a:p>
          </p:txBody>
        </p:sp>
      </p:grpSp>
      <p:grpSp>
        <p:nvGrpSpPr>
          <p:cNvPr id="7" name="Group 7"/>
          <p:cNvGrpSpPr/>
          <p:nvPr/>
        </p:nvGrpSpPr>
        <p:grpSpPr>
          <a:xfrm>
            <a:off x="13506447" y="1984351"/>
            <a:ext cx="2034381" cy="20343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0174" r="-30174"/>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4046601" y="4679830"/>
            <a:ext cx="6606213" cy="1098066"/>
          </a:xfrm>
          <a:prstGeom prst="rect">
            <a:avLst/>
          </a:prstGeom>
        </p:spPr>
        <p:txBody>
          <a:bodyPr lIns="0" tIns="0" rIns="0" bIns="0" rtlCol="0" anchor="t">
            <a:spAutoFit/>
          </a:bodyPr>
          <a:lstStyle/>
          <a:p>
            <a:pPr algn="l">
              <a:lnSpc>
                <a:spcPts val="2882"/>
              </a:lnSpc>
            </a:pPr>
            <a:r>
              <a:rPr lang="en-US" sz="2771" spc="-91">
                <a:solidFill>
                  <a:srgbClr val="357529"/>
                </a:solidFill>
                <a:latin typeface="Open Sauce Bold"/>
                <a:ea typeface="Open Sauce Bold"/>
                <a:cs typeface="Open Sauce Bold"/>
                <a:sym typeface="Open Sauce Bold"/>
              </a:rPr>
              <a:t>Red Palm Weevil Detection System for Early Warning and Mitigation of Crop Loss [4]</a:t>
            </a:r>
          </a:p>
        </p:txBody>
      </p:sp>
      <p:sp>
        <p:nvSpPr>
          <p:cNvPr id="16" name="TextBox 16"/>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8" name="TextBox 18"/>
          <p:cNvSpPr txBox="1"/>
          <p:nvPr/>
        </p:nvSpPr>
        <p:spPr>
          <a:xfrm>
            <a:off x="4027780" y="6229996"/>
            <a:ext cx="7131540" cy="2224282"/>
          </a:xfrm>
          <a:prstGeom prst="rect">
            <a:avLst/>
          </a:prstGeom>
        </p:spPr>
        <p:txBody>
          <a:bodyPr lIns="0" tIns="0" rIns="0" bIns="0" rtlCol="0" anchor="t">
            <a:spAutoFit/>
          </a:bodyPr>
          <a:lstStyle/>
          <a:p>
            <a:pPr marL="494479" lvl="1" indent="-247240" algn="just">
              <a:lnSpc>
                <a:spcPts val="2519"/>
              </a:lnSpc>
              <a:buFont typeface="Arial"/>
              <a:buChar char="•"/>
            </a:pPr>
            <a:r>
              <a:rPr lang="en-US" sz="2290">
                <a:solidFill>
                  <a:srgbClr val="357529"/>
                </a:solidFill>
                <a:latin typeface="Open Sauce"/>
                <a:ea typeface="Open Sauce"/>
                <a:cs typeface="Open Sauce"/>
                <a:sym typeface="Open Sauce"/>
              </a:rPr>
              <a:t>Uses basic detection methods without image enhancement, reducing accuracy in identifying early pest infestations.</a:t>
            </a:r>
          </a:p>
          <a:p>
            <a:pPr algn="just">
              <a:lnSpc>
                <a:spcPts val="2519"/>
              </a:lnSpc>
            </a:pPr>
            <a:endParaRPr lang="en-US" sz="2290">
              <a:solidFill>
                <a:srgbClr val="357529"/>
              </a:solidFill>
              <a:latin typeface="Open Sauce"/>
              <a:ea typeface="Open Sauce"/>
              <a:cs typeface="Open Sauce"/>
              <a:sym typeface="Open Sauce"/>
            </a:endParaRPr>
          </a:p>
          <a:p>
            <a:pPr marL="494479" lvl="1" indent="-247240" algn="just">
              <a:lnSpc>
                <a:spcPts val="2519"/>
              </a:lnSpc>
              <a:buFont typeface="Arial"/>
              <a:buChar char="•"/>
            </a:pPr>
            <a:r>
              <a:rPr lang="en-US" sz="2290">
                <a:solidFill>
                  <a:srgbClr val="357529"/>
                </a:solidFill>
                <a:latin typeface="Open Sauce"/>
                <a:ea typeface="Open Sauce"/>
                <a:cs typeface="Open Sauce"/>
                <a:sym typeface="Open Sauce"/>
              </a:rPr>
              <a:t>Lacks AI-driven predictive analysis for proactive pest management, offering only reactive solutions.</a:t>
            </a:r>
          </a:p>
        </p:txBody>
      </p:sp>
      <p:sp>
        <p:nvSpPr>
          <p:cNvPr id="19" name="Freeform 19"/>
          <p:cNvSpPr/>
          <p:nvPr/>
        </p:nvSpPr>
        <p:spPr>
          <a:xfrm>
            <a:off x="3363955" y="4471997"/>
            <a:ext cx="9286671" cy="4538860"/>
          </a:xfrm>
          <a:custGeom>
            <a:avLst/>
            <a:gdLst/>
            <a:ahLst/>
            <a:cxnLst/>
            <a:rect l="l" t="t" r="r" b="b"/>
            <a:pathLst>
              <a:path w="9286671" h="4538860">
                <a:moveTo>
                  <a:pt x="0" y="0"/>
                </a:moveTo>
                <a:lnTo>
                  <a:pt x="9286671" y="0"/>
                </a:lnTo>
                <a:lnTo>
                  <a:pt x="9286671" y="4538860"/>
                </a:lnTo>
                <a:lnTo>
                  <a:pt x="0" y="45388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784214" y="5996545"/>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9" name="Table 9"/>
          <p:cNvGraphicFramePr>
            <a:graphicFrameLocks noGrp="1"/>
          </p:cNvGraphicFramePr>
          <p:nvPr/>
        </p:nvGraphicFramePr>
        <p:xfrm>
          <a:off x="3189996" y="1681902"/>
          <a:ext cx="13005013" cy="7576397"/>
        </p:xfrm>
        <a:graphic>
          <a:graphicData uri="http://schemas.openxmlformats.org/drawingml/2006/table">
            <a:tbl>
              <a:tblPr/>
              <a:tblGrid>
                <a:gridCol w="1857859">
                  <a:extLst>
                    <a:ext uri="{9D8B030D-6E8A-4147-A177-3AD203B41FA5}">
                      <a16:colId xmlns:a16="http://schemas.microsoft.com/office/drawing/2014/main" val="20000"/>
                    </a:ext>
                  </a:extLst>
                </a:gridCol>
                <a:gridCol w="1857859">
                  <a:extLst>
                    <a:ext uri="{9D8B030D-6E8A-4147-A177-3AD203B41FA5}">
                      <a16:colId xmlns:a16="http://schemas.microsoft.com/office/drawing/2014/main" val="20001"/>
                    </a:ext>
                  </a:extLst>
                </a:gridCol>
                <a:gridCol w="1857859">
                  <a:extLst>
                    <a:ext uri="{9D8B030D-6E8A-4147-A177-3AD203B41FA5}">
                      <a16:colId xmlns:a16="http://schemas.microsoft.com/office/drawing/2014/main" val="20002"/>
                    </a:ext>
                  </a:extLst>
                </a:gridCol>
                <a:gridCol w="1857859">
                  <a:extLst>
                    <a:ext uri="{9D8B030D-6E8A-4147-A177-3AD203B41FA5}">
                      <a16:colId xmlns:a16="http://schemas.microsoft.com/office/drawing/2014/main" val="20003"/>
                    </a:ext>
                  </a:extLst>
                </a:gridCol>
                <a:gridCol w="1857859">
                  <a:extLst>
                    <a:ext uri="{9D8B030D-6E8A-4147-A177-3AD203B41FA5}">
                      <a16:colId xmlns:a16="http://schemas.microsoft.com/office/drawing/2014/main" val="20004"/>
                    </a:ext>
                  </a:extLst>
                </a:gridCol>
                <a:gridCol w="1857859">
                  <a:extLst>
                    <a:ext uri="{9D8B030D-6E8A-4147-A177-3AD203B41FA5}">
                      <a16:colId xmlns:a16="http://schemas.microsoft.com/office/drawing/2014/main" val="20005"/>
                    </a:ext>
                  </a:extLst>
                </a:gridCol>
                <a:gridCol w="1857859">
                  <a:extLst>
                    <a:ext uri="{9D8B030D-6E8A-4147-A177-3AD203B41FA5}">
                      <a16:colId xmlns:a16="http://schemas.microsoft.com/office/drawing/2014/main" val="20006"/>
                    </a:ext>
                  </a:extLst>
                </a:gridCol>
              </a:tblGrid>
              <a:tr h="775424">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extLst>
                  <a:ext uri="{0D108BD9-81ED-4DB2-BD59-A6C34878D82A}">
                    <a16:rowId xmlns:a16="http://schemas.microsoft.com/office/drawing/2014/main" val="10000"/>
                  </a:ext>
                </a:extLst>
              </a:tr>
              <a:tr h="1150104">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1"/>
                  </a:ext>
                </a:extLst>
              </a:tr>
              <a:tr h="1093750">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2"/>
                  </a:ext>
                </a:extLst>
              </a:tr>
              <a:tr h="801831">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3"/>
                  </a:ext>
                </a:extLst>
              </a:tr>
              <a:tr h="1410187">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4"/>
                  </a:ext>
                </a:extLst>
              </a:tr>
              <a:tr h="1042718">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5"/>
                  </a:ext>
                </a:extLst>
              </a:tr>
              <a:tr h="1302383">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Freeform 10"/>
          <p:cNvSpPr/>
          <p:nvPr/>
        </p:nvSpPr>
        <p:spPr>
          <a:xfrm>
            <a:off x="14952578" y="2827762"/>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4952578" y="3835351"/>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4952578" y="4800438"/>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4952578" y="5995143"/>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4952578" y="7154652"/>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4952578" y="8349357"/>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2969584" y="4800438"/>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12969584" y="8349357"/>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9375872" y="3835351"/>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9375872" y="4874760"/>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Freeform 20"/>
          <p:cNvSpPr/>
          <p:nvPr/>
        </p:nvSpPr>
        <p:spPr>
          <a:xfrm>
            <a:off x="5705565" y="282776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TextBox 21"/>
          <p:cNvSpPr txBox="1"/>
          <p:nvPr/>
        </p:nvSpPr>
        <p:spPr>
          <a:xfrm>
            <a:off x="3228463" y="442173"/>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Research Gap</a:t>
            </a:r>
          </a:p>
        </p:txBody>
      </p:sp>
      <p:sp>
        <p:nvSpPr>
          <p:cNvPr id="22" name="TextBox 22"/>
          <p:cNvSpPr txBox="1"/>
          <p:nvPr/>
        </p:nvSpPr>
        <p:spPr>
          <a:xfrm>
            <a:off x="14351348" y="1883068"/>
            <a:ext cx="1835720"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Your Research</a:t>
            </a:r>
          </a:p>
        </p:txBody>
      </p:sp>
      <p:sp>
        <p:nvSpPr>
          <p:cNvPr id="23" name="TextBox 23"/>
          <p:cNvSpPr txBox="1"/>
          <p:nvPr/>
        </p:nvSpPr>
        <p:spPr>
          <a:xfrm>
            <a:off x="12553181" y="1841642"/>
            <a:ext cx="1711780"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[5]</a:t>
            </a:r>
          </a:p>
        </p:txBody>
      </p:sp>
      <p:sp>
        <p:nvSpPr>
          <p:cNvPr id="24" name="TextBox 24"/>
          <p:cNvSpPr txBox="1"/>
          <p:nvPr/>
        </p:nvSpPr>
        <p:spPr>
          <a:xfrm>
            <a:off x="10787377" y="1883068"/>
            <a:ext cx="1679418"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[4]</a:t>
            </a:r>
          </a:p>
        </p:txBody>
      </p:sp>
      <p:sp>
        <p:nvSpPr>
          <p:cNvPr id="25" name="TextBox 25"/>
          <p:cNvSpPr txBox="1"/>
          <p:nvPr/>
        </p:nvSpPr>
        <p:spPr>
          <a:xfrm>
            <a:off x="8969933" y="1883068"/>
            <a:ext cx="1629842"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[3]</a:t>
            </a:r>
          </a:p>
        </p:txBody>
      </p:sp>
      <p:sp>
        <p:nvSpPr>
          <p:cNvPr id="26" name="TextBox 26"/>
          <p:cNvSpPr txBox="1"/>
          <p:nvPr/>
        </p:nvSpPr>
        <p:spPr>
          <a:xfrm>
            <a:off x="5183245" y="1913423"/>
            <a:ext cx="1704206"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[1]</a:t>
            </a:r>
          </a:p>
        </p:txBody>
      </p:sp>
      <p:sp>
        <p:nvSpPr>
          <p:cNvPr id="27" name="TextBox 27"/>
          <p:cNvSpPr txBox="1"/>
          <p:nvPr/>
        </p:nvSpPr>
        <p:spPr>
          <a:xfrm>
            <a:off x="7069459" y="1913423"/>
            <a:ext cx="1712872"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[2]</a:t>
            </a:r>
          </a:p>
        </p:txBody>
      </p:sp>
      <p:sp>
        <p:nvSpPr>
          <p:cNvPr id="28" name="TextBox 28"/>
          <p:cNvSpPr txBox="1"/>
          <p:nvPr/>
        </p:nvSpPr>
        <p:spPr>
          <a:xfrm>
            <a:off x="3308382" y="2633079"/>
            <a:ext cx="1637416" cy="8982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Super-Resolution Imaging</a:t>
            </a:r>
          </a:p>
        </p:txBody>
      </p:sp>
      <p:sp>
        <p:nvSpPr>
          <p:cNvPr id="29" name="TextBox 29"/>
          <p:cNvSpPr txBox="1"/>
          <p:nvPr/>
        </p:nvSpPr>
        <p:spPr>
          <a:xfrm>
            <a:off x="3308382" y="3806776"/>
            <a:ext cx="1675883" cy="8982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Integration of Predictive Analysis</a:t>
            </a:r>
          </a:p>
        </p:txBody>
      </p:sp>
      <p:sp>
        <p:nvSpPr>
          <p:cNvPr id="30" name="TextBox 30"/>
          <p:cNvSpPr txBox="1"/>
          <p:nvPr/>
        </p:nvSpPr>
        <p:spPr>
          <a:xfrm>
            <a:off x="3189996" y="4909375"/>
            <a:ext cx="1835720" cy="5934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Comprehensive Pest Detection</a:t>
            </a:r>
          </a:p>
        </p:txBody>
      </p:sp>
      <p:sp>
        <p:nvSpPr>
          <p:cNvPr id="31" name="TextBox 31"/>
          <p:cNvSpPr txBox="1"/>
          <p:nvPr/>
        </p:nvSpPr>
        <p:spPr>
          <a:xfrm>
            <a:off x="3308382" y="5702871"/>
            <a:ext cx="1755801" cy="12030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Drone-Based Image Collection and Analysis</a:t>
            </a:r>
          </a:p>
        </p:txBody>
      </p:sp>
      <p:sp>
        <p:nvSpPr>
          <p:cNvPr id="32" name="TextBox 32"/>
          <p:cNvSpPr txBox="1"/>
          <p:nvPr/>
        </p:nvSpPr>
        <p:spPr>
          <a:xfrm>
            <a:off x="3308382" y="7045145"/>
            <a:ext cx="1755801" cy="8982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Advanced Image Processing</a:t>
            </a:r>
          </a:p>
        </p:txBody>
      </p:sp>
      <p:sp>
        <p:nvSpPr>
          <p:cNvPr id="33" name="TextBox 33"/>
          <p:cNvSpPr txBox="1"/>
          <p:nvPr/>
        </p:nvSpPr>
        <p:spPr>
          <a:xfrm>
            <a:off x="3308382" y="8120719"/>
            <a:ext cx="1755801" cy="8982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Comprehensive Pest Management</a:t>
            </a:r>
          </a:p>
        </p:txBody>
      </p:sp>
      <p:sp>
        <p:nvSpPr>
          <p:cNvPr id="34" name="Freeform 34"/>
          <p:cNvSpPr/>
          <p:nvPr/>
        </p:nvSpPr>
        <p:spPr>
          <a:xfrm>
            <a:off x="5705565" y="3835351"/>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Freeform 35"/>
          <p:cNvSpPr/>
          <p:nvPr/>
        </p:nvSpPr>
        <p:spPr>
          <a:xfrm>
            <a:off x="5705565" y="4800438"/>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5705565" y="5970757"/>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Freeform 37"/>
          <p:cNvSpPr/>
          <p:nvPr/>
        </p:nvSpPr>
        <p:spPr>
          <a:xfrm>
            <a:off x="5705565" y="7141076"/>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Freeform 38"/>
          <p:cNvSpPr/>
          <p:nvPr/>
        </p:nvSpPr>
        <p:spPr>
          <a:xfrm>
            <a:off x="5705565" y="8349357"/>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p:cNvSpPr/>
          <p:nvPr/>
        </p:nvSpPr>
        <p:spPr>
          <a:xfrm>
            <a:off x="7517846" y="282776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0" name="Freeform 40"/>
          <p:cNvSpPr/>
          <p:nvPr/>
        </p:nvSpPr>
        <p:spPr>
          <a:xfrm>
            <a:off x="7517846" y="3835351"/>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1" name="Freeform 41"/>
          <p:cNvSpPr/>
          <p:nvPr/>
        </p:nvSpPr>
        <p:spPr>
          <a:xfrm>
            <a:off x="7517846" y="4800438"/>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2" name="Freeform 42"/>
          <p:cNvSpPr/>
          <p:nvPr/>
        </p:nvSpPr>
        <p:spPr>
          <a:xfrm>
            <a:off x="7517846" y="5970757"/>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3" name="Freeform 43"/>
          <p:cNvSpPr/>
          <p:nvPr/>
        </p:nvSpPr>
        <p:spPr>
          <a:xfrm>
            <a:off x="7517846" y="7141076"/>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4" name="Freeform 44"/>
          <p:cNvSpPr/>
          <p:nvPr/>
        </p:nvSpPr>
        <p:spPr>
          <a:xfrm>
            <a:off x="7517846" y="8308570"/>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5" name="Freeform 45"/>
          <p:cNvSpPr/>
          <p:nvPr/>
        </p:nvSpPr>
        <p:spPr>
          <a:xfrm>
            <a:off x="9329937" y="282776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6" name="Freeform 46"/>
          <p:cNvSpPr/>
          <p:nvPr/>
        </p:nvSpPr>
        <p:spPr>
          <a:xfrm>
            <a:off x="9329937" y="5996545"/>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7" name="Freeform 47"/>
          <p:cNvSpPr/>
          <p:nvPr/>
        </p:nvSpPr>
        <p:spPr>
          <a:xfrm>
            <a:off x="9329937" y="7195439"/>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8" name="Freeform 48"/>
          <p:cNvSpPr/>
          <p:nvPr/>
        </p:nvSpPr>
        <p:spPr>
          <a:xfrm>
            <a:off x="9329937" y="8308570"/>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9" name="Freeform 49"/>
          <p:cNvSpPr/>
          <p:nvPr/>
        </p:nvSpPr>
        <p:spPr>
          <a:xfrm>
            <a:off x="11297303" y="282776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0" name="Freeform 50"/>
          <p:cNvSpPr/>
          <p:nvPr/>
        </p:nvSpPr>
        <p:spPr>
          <a:xfrm>
            <a:off x="11235212" y="3835351"/>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1" name="Freeform 51"/>
          <p:cNvSpPr/>
          <p:nvPr/>
        </p:nvSpPr>
        <p:spPr>
          <a:xfrm>
            <a:off x="11297303" y="5970757"/>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2" name="Freeform 52"/>
          <p:cNvSpPr/>
          <p:nvPr/>
        </p:nvSpPr>
        <p:spPr>
          <a:xfrm>
            <a:off x="11297303" y="7195439"/>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3" name="Freeform 53"/>
          <p:cNvSpPr/>
          <p:nvPr/>
        </p:nvSpPr>
        <p:spPr>
          <a:xfrm>
            <a:off x="11297303" y="8308570"/>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4" name="Freeform 54"/>
          <p:cNvSpPr/>
          <p:nvPr/>
        </p:nvSpPr>
        <p:spPr>
          <a:xfrm>
            <a:off x="11297303" y="4857588"/>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5" name="Freeform 55"/>
          <p:cNvSpPr/>
          <p:nvPr/>
        </p:nvSpPr>
        <p:spPr>
          <a:xfrm>
            <a:off x="12969584" y="282776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6" name="Freeform 56"/>
          <p:cNvSpPr/>
          <p:nvPr/>
        </p:nvSpPr>
        <p:spPr>
          <a:xfrm>
            <a:off x="12956431" y="3814100"/>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7" name="Freeform 57"/>
          <p:cNvSpPr/>
          <p:nvPr/>
        </p:nvSpPr>
        <p:spPr>
          <a:xfrm>
            <a:off x="12969584" y="5996545"/>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8" name="Freeform 58"/>
          <p:cNvSpPr/>
          <p:nvPr/>
        </p:nvSpPr>
        <p:spPr>
          <a:xfrm>
            <a:off x="12969584" y="7237734"/>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9" name="TextBox 59"/>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53125" y="1596275"/>
            <a:ext cx="7838317"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Main Objectives</a:t>
            </a:r>
          </a:p>
        </p:txBody>
      </p:sp>
      <p:sp>
        <p:nvSpPr>
          <p:cNvPr id="3" name="Freeform 3"/>
          <p:cNvSpPr/>
          <p:nvPr/>
        </p:nvSpPr>
        <p:spPr>
          <a:xfrm>
            <a:off x="9074768" y="2569693"/>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754286" y="6140024"/>
            <a:ext cx="2876664" cy="2876664"/>
          </a:xfrm>
          <a:custGeom>
            <a:avLst/>
            <a:gdLst/>
            <a:ahLst/>
            <a:cxnLst/>
            <a:rect l="l" t="t" r="r" b="b"/>
            <a:pathLst>
              <a:path w="2876664" h="2876664">
                <a:moveTo>
                  <a:pt x="0" y="0"/>
                </a:moveTo>
                <a:lnTo>
                  <a:pt x="2876664" y="0"/>
                </a:lnTo>
                <a:lnTo>
                  <a:pt x="2876664" y="2876663"/>
                </a:lnTo>
                <a:lnTo>
                  <a:pt x="0" y="2876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754286" y="2527435"/>
            <a:ext cx="2876664" cy="2876664"/>
          </a:xfrm>
          <a:custGeom>
            <a:avLst/>
            <a:gdLst/>
            <a:ahLst/>
            <a:cxnLst/>
            <a:rect l="l" t="t" r="r" b="b"/>
            <a:pathLst>
              <a:path w="2876664" h="2876664">
                <a:moveTo>
                  <a:pt x="0" y="0"/>
                </a:moveTo>
                <a:lnTo>
                  <a:pt x="2876664" y="0"/>
                </a:lnTo>
                <a:lnTo>
                  <a:pt x="2876664" y="2876663"/>
                </a:lnTo>
                <a:lnTo>
                  <a:pt x="0" y="2876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137401" y="6112660"/>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4974" r="-14974"/>
              </a:stretch>
            </a:blipFill>
            <a:ln w="76200" cap="sq">
              <a:solidFill>
                <a:srgbClr val="FFFFFF"/>
              </a:solidFill>
              <a:prstDash val="solid"/>
              <a:miter/>
            </a:ln>
          </p:spPr>
          <p:txBody>
            <a:bodyPr/>
            <a:lstStyle/>
            <a:p>
              <a:endParaRPr lang="en-US"/>
            </a:p>
          </p:txBody>
        </p:sp>
      </p:grpSp>
      <p:grpSp>
        <p:nvGrpSpPr>
          <p:cNvPr id="8" name="Group 8"/>
          <p:cNvGrpSpPr/>
          <p:nvPr/>
        </p:nvGrpSpPr>
        <p:grpSpPr>
          <a:xfrm>
            <a:off x="14137401" y="2500071"/>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00" r="-25000"/>
              </a:stretch>
            </a:blipFill>
            <a:ln w="76200" cap="sq">
              <a:solidFill>
                <a:srgbClr val="FFFFFF"/>
              </a:solidFill>
              <a:prstDash val="solid"/>
              <a:miter/>
            </a:ln>
          </p:spPr>
          <p:txBody>
            <a:bodyPr/>
            <a:lstStyle/>
            <a:p>
              <a:endParaRPr lang="en-US"/>
            </a:p>
          </p:txBody>
        </p:sp>
      </p:grpSp>
      <p:sp>
        <p:nvSpPr>
          <p:cNvPr id="10" name="TextBox 10"/>
          <p:cNvSpPr txBox="1"/>
          <p:nvPr/>
        </p:nvSpPr>
        <p:spPr>
          <a:xfrm>
            <a:off x="3153125" y="5029630"/>
            <a:ext cx="10250849" cy="4186269"/>
          </a:xfrm>
          <a:prstGeom prst="rect">
            <a:avLst/>
          </a:prstGeom>
        </p:spPr>
        <p:txBody>
          <a:bodyPr lIns="0" tIns="0" rIns="0" bIns="0" rtlCol="0" anchor="t">
            <a:spAutoFit/>
          </a:bodyPr>
          <a:lstStyle/>
          <a:p>
            <a:pPr algn="just">
              <a:lnSpc>
                <a:spcPts val="4922"/>
              </a:lnSpc>
            </a:pPr>
            <a:r>
              <a:rPr lang="en-US" sz="3515">
                <a:solidFill>
                  <a:srgbClr val="015438"/>
                </a:solidFill>
                <a:latin typeface="Montserrat Bold"/>
                <a:ea typeface="Montserrat Bold"/>
                <a:cs typeface="Montserrat Bold"/>
                <a:sym typeface="Montserrat Bold"/>
              </a:rPr>
              <a:t>Sub Objectives​</a:t>
            </a:r>
          </a:p>
          <a:p>
            <a:pPr marL="489117" lvl="1" indent="-244559" algn="just">
              <a:lnSpc>
                <a:spcPts val="3171"/>
              </a:lnSpc>
              <a:buFont typeface="Arial"/>
              <a:buChar char="•"/>
            </a:pPr>
            <a:r>
              <a:rPr lang="en-US" sz="2265">
                <a:solidFill>
                  <a:srgbClr val="015438"/>
                </a:solidFill>
                <a:latin typeface="Montserrat"/>
                <a:ea typeface="Montserrat"/>
                <a:cs typeface="Montserrat"/>
                <a:sym typeface="Montserrat"/>
              </a:rPr>
              <a:t>Develop an automated system to detect red weevil and mite attacks on coconut trees using drones and super-resolution-enhanced image processing.​</a:t>
            </a:r>
          </a:p>
          <a:p>
            <a:pPr marL="489117" lvl="1" indent="-244559" algn="just">
              <a:lnSpc>
                <a:spcPts val="3171"/>
              </a:lnSpc>
              <a:buFont typeface="Arial"/>
              <a:buChar char="•"/>
            </a:pPr>
            <a:r>
              <a:rPr lang="en-US" sz="2265">
                <a:solidFill>
                  <a:srgbClr val="015438"/>
                </a:solidFill>
                <a:latin typeface="Montserrat"/>
                <a:ea typeface="Montserrat"/>
                <a:cs typeface="Montserrat"/>
                <a:sym typeface="Montserrat"/>
              </a:rPr>
              <a:t>Implement machine learning models to accurately identify pest infestations and analyze potential damage.​</a:t>
            </a:r>
          </a:p>
          <a:p>
            <a:pPr marL="489117" lvl="1" indent="-244559" algn="just">
              <a:lnSpc>
                <a:spcPts val="3171"/>
              </a:lnSpc>
              <a:buFont typeface="Arial"/>
              <a:buChar char="•"/>
            </a:pPr>
            <a:r>
              <a:rPr lang="en-US" sz="2265">
                <a:solidFill>
                  <a:srgbClr val="015438"/>
                </a:solidFill>
                <a:latin typeface="Montserrat"/>
                <a:ea typeface="Montserrat"/>
                <a:cs typeface="Montserrat"/>
                <a:sym typeface="Montserrat"/>
              </a:rPr>
              <a:t>Provide predictive analysis and actionable pest control recommendations to farmers, ensuring timely and effective interventions.​</a:t>
            </a:r>
          </a:p>
          <a:p>
            <a:pPr algn="just">
              <a:lnSpc>
                <a:spcPts val="2949"/>
              </a:lnSpc>
            </a:pPr>
            <a:endParaRPr lang="en-US" sz="2265">
              <a:solidFill>
                <a:srgbClr val="015438"/>
              </a:solidFill>
              <a:latin typeface="Montserrat"/>
              <a:ea typeface="Montserrat"/>
              <a:cs typeface="Montserrat"/>
              <a:sym typeface="Montserrat"/>
            </a:endParaRP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12" name="Group 12"/>
          <p:cNvGrpSpPr/>
          <p:nvPr/>
        </p:nvGrpSpPr>
        <p:grpSpPr>
          <a:xfrm>
            <a:off x="-2583392" y="-87734"/>
            <a:ext cx="5386205" cy="10462468"/>
            <a:chOff x="0" y="0"/>
            <a:chExt cx="1418589" cy="2755547"/>
          </a:xfrm>
        </p:grpSpPr>
        <p:sp>
          <p:nvSpPr>
            <p:cNvPr id="13" name="Freeform 1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4" name="TextBox 1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5" name="Freeform 1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7" name="Freeform 1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8" name="TextBox 18"/>
          <p:cNvSpPr txBox="1"/>
          <p:nvPr/>
        </p:nvSpPr>
        <p:spPr>
          <a:xfrm>
            <a:off x="3153125" y="2936055"/>
            <a:ext cx="10250849" cy="1727214"/>
          </a:xfrm>
          <a:prstGeom prst="rect">
            <a:avLst/>
          </a:prstGeom>
        </p:spPr>
        <p:txBody>
          <a:bodyPr lIns="0" tIns="0" rIns="0" bIns="0" rtlCol="0" anchor="t">
            <a:spAutoFit/>
          </a:bodyPr>
          <a:lstStyle/>
          <a:p>
            <a:pPr algn="just">
              <a:lnSpc>
                <a:spcPts val="4754"/>
              </a:lnSpc>
            </a:pPr>
            <a:r>
              <a:rPr lang="en-US" sz="3395">
                <a:solidFill>
                  <a:srgbClr val="015438"/>
                </a:solidFill>
                <a:latin typeface="Montserrat Bold"/>
                <a:ea typeface="Montserrat Bold"/>
                <a:cs typeface="Montserrat Bold"/>
                <a:sym typeface="Montserrat Bold"/>
              </a:rPr>
              <a:t>Main Objectives​</a:t>
            </a:r>
          </a:p>
          <a:p>
            <a:pPr marL="472402" lvl="1" indent="-236201" algn="just">
              <a:lnSpc>
                <a:spcPts val="3063"/>
              </a:lnSpc>
              <a:buFont typeface="Arial"/>
              <a:buChar char="•"/>
            </a:pPr>
            <a:r>
              <a:rPr lang="en-US" sz="2188">
                <a:solidFill>
                  <a:srgbClr val="015438"/>
                </a:solidFill>
                <a:latin typeface="Montserrat"/>
                <a:ea typeface="Montserrat"/>
                <a:cs typeface="Montserrat"/>
                <a:sym typeface="Montserrat"/>
              </a:rPr>
              <a:t>Enhancing pest detection accuracy using super resolution technology to improve image quality and identify hard-to-detect infestations.</a:t>
            </a:r>
          </a:p>
          <a:p>
            <a:pPr algn="just">
              <a:lnSpc>
                <a:spcPts val="2848"/>
              </a:lnSpc>
            </a:pPr>
            <a:endParaRPr lang="en-US" sz="2188">
              <a:solidFill>
                <a:srgbClr val="015438"/>
              </a:solidFill>
              <a:latin typeface="Montserrat"/>
              <a:ea typeface="Montserrat"/>
              <a:cs typeface="Montserrat"/>
              <a:sym typeface="Montserrat"/>
            </a:endParaRPr>
          </a:p>
        </p:txBody>
      </p:sp>
      <p:sp>
        <p:nvSpPr>
          <p:cNvPr id="19" name="TextBox 19"/>
          <p:cNvSpPr txBox="1"/>
          <p:nvPr/>
        </p:nvSpPr>
        <p:spPr>
          <a:xfrm>
            <a:off x="3168644" y="418889"/>
            <a:ext cx="5630853"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Sub Objective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962339" y="1591963"/>
            <a:ext cx="1667205" cy="1632981"/>
          </a:xfrm>
          <a:custGeom>
            <a:avLst/>
            <a:gdLst/>
            <a:ahLst/>
            <a:cxnLst/>
            <a:rect l="l" t="t" r="r" b="b"/>
            <a:pathLst>
              <a:path w="1667205" h="1632981">
                <a:moveTo>
                  <a:pt x="0" y="0"/>
                </a:moveTo>
                <a:lnTo>
                  <a:pt x="1667205" y="0"/>
                </a:lnTo>
                <a:lnTo>
                  <a:pt x="1667205" y="1632981"/>
                </a:lnTo>
                <a:lnTo>
                  <a:pt x="0" y="1632981"/>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238118" y="2872348"/>
            <a:ext cx="13046743" cy="6385952"/>
          </a:xfrm>
          <a:custGeom>
            <a:avLst/>
            <a:gdLst/>
            <a:ahLst/>
            <a:cxnLst/>
            <a:rect l="l" t="t" r="r" b="b"/>
            <a:pathLst>
              <a:path w="13046743" h="6385952">
                <a:moveTo>
                  <a:pt x="0" y="0"/>
                </a:moveTo>
                <a:lnTo>
                  <a:pt x="13046743" y="0"/>
                </a:lnTo>
                <a:lnTo>
                  <a:pt x="13046743" y="6385952"/>
                </a:lnTo>
                <a:lnTo>
                  <a:pt x="0" y="6385952"/>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3585731" y="467473"/>
            <a:ext cx="8756796"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System Diagram</a:t>
            </a: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2" name="TextBox 12"/>
          <p:cNvSpPr txBox="1"/>
          <p:nvPr/>
        </p:nvSpPr>
        <p:spPr>
          <a:xfrm>
            <a:off x="5465904" y="1877376"/>
            <a:ext cx="8756796" cy="462700"/>
          </a:xfrm>
          <a:prstGeom prst="rect">
            <a:avLst/>
          </a:prstGeom>
        </p:spPr>
        <p:txBody>
          <a:bodyPr lIns="0" tIns="0" rIns="0" bIns="0" rtlCol="0" anchor="t">
            <a:spAutoFit/>
          </a:bodyPr>
          <a:lstStyle/>
          <a:p>
            <a:pPr algn="l">
              <a:lnSpc>
                <a:spcPts val="3896"/>
              </a:lnSpc>
            </a:pPr>
            <a:r>
              <a:rPr lang="en-US" sz="2783" spc="-225">
                <a:solidFill>
                  <a:srgbClr val="015438"/>
                </a:solidFill>
                <a:latin typeface="League Spartan"/>
                <a:ea typeface="League Spartan"/>
                <a:cs typeface="League Spartan"/>
                <a:sym typeface="League Spartan"/>
              </a:rPr>
              <a:t>Pest Detection and Management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5827" y="1347012"/>
            <a:ext cx="12486904" cy="1628204"/>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Functional and Non-Functional Requirements</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487" r="-42818" b="-3487"/>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74" r="-14974"/>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graphicFrame>
        <p:nvGraphicFramePr>
          <p:cNvPr id="16" name="Table 16"/>
          <p:cNvGraphicFramePr>
            <a:graphicFrameLocks noGrp="1"/>
          </p:cNvGraphicFramePr>
          <p:nvPr/>
        </p:nvGraphicFramePr>
        <p:xfrm>
          <a:off x="3716345" y="4327377"/>
          <a:ext cx="8639034" cy="5402002"/>
        </p:xfrm>
        <a:graphic>
          <a:graphicData uri="http://schemas.openxmlformats.org/drawingml/2006/table">
            <a:tbl>
              <a:tblPr/>
              <a:tblGrid>
                <a:gridCol w="4319517">
                  <a:extLst>
                    <a:ext uri="{9D8B030D-6E8A-4147-A177-3AD203B41FA5}">
                      <a16:colId xmlns:a16="http://schemas.microsoft.com/office/drawing/2014/main" val="20000"/>
                    </a:ext>
                  </a:extLst>
                </a:gridCol>
                <a:gridCol w="4319517">
                  <a:extLst>
                    <a:ext uri="{9D8B030D-6E8A-4147-A177-3AD203B41FA5}">
                      <a16:colId xmlns:a16="http://schemas.microsoft.com/office/drawing/2014/main" val="20001"/>
                    </a:ext>
                  </a:extLst>
                </a:gridCol>
              </a:tblGrid>
              <a:tr h="1171642">
                <a:tc>
                  <a:txBody>
                    <a:bodyPr/>
                    <a:lstStyle/>
                    <a:p>
                      <a:pPr algn="ctr">
                        <a:lnSpc>
                          <a:spcPts val="3779"/>
                        </a:lnSpc>
                        <a:defRPr/>
                      </a:pPr>
                      <a:r>
                        <a:rPr lang="en-US" sz="2700">
                          <a:solidFill>
                            <a:srgbClr val="FFFFFF"/>
                          </a:solidFill>
                          <a:latin typeface="Montserrat Bold"/>
                          <a:ea typeface="Montserrat Bold"/>
                          <a:cs typeface="Montserrat Bold"/>
                          <a:sym typeface="Montserrat Bold"/>
                        </a:rPr>
                        <a:t>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tc>
                  <a:txBody>
                    <a:bodyPr/>
                    <a:lstStyle/>
                    <a:p>
                      <a:pPr algn="ctr">
                        <a:lnSpc>
                          <a:spcPts val="3779"/>
                        </a:lnSpc>
                        <a:defRPr/>
                      </a:pPr>
                      <a:r>
                        <a:rPr lang="en-US" sz="2700">
                          <a:solidFill>
                            <a:srgbClr val="FFFFFF"/>
                          </a:solidFill>
                          <a:latin typeface="Montserrat Bold"/>
                          <a:ea typeface="Montserrat Bold"/>
                          <a:cs typeface="Montserrat Bold"/>
                          <a:sym typeface="Montserrat Bold"/>
                        </a:rPr>
                        <a:t>Non-functional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extLst>
                  <a:ext uri="{0D108BD9-81ED-4DB2-BD59-A6C34878D82A}">
                    <a16:rowId xmlns:a16="http://schemas.microsoft.com/office/drawing/2014/main" val="10000"/>
                  </a:ext>
                </a:extLst>
              </a:tr>
              <a:tr h="1410120">
                <a:tc>
                  <a:txBody>
                    <a:bodyPr/>
                    <a:lstStyle/>
                    <a:p>
                      <a:pPr algn="ctr">
                        <a:lnSpc>
                          <a:spcPts val="3667"/>
                        </a:lnSpc>
                        <a:defRPr/>
                      </a:pPr>
                      <a:r>
                        <a:rPr lang="en-US" sz="2619">
                          <a:solidFill>
                            <a:srgbClr val="000000"/>
                          </a:solidFill>
                          <a:latin typeface="Montserrat"/>
                          <a:ea typeface="Montserrat"/>
                          <a:cs typeface="Montserrat"/>
                          <a:sym typeface="Montserrat"/>
                        </a:rPr>
                        <a:t>Image Capture and Upload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Performance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1"/>
                  </a:ext>
                </a:extLst>
              </a:tr>
              <a:tr h="1410120">
                <a:tc>
                  <a:txBody>
                    <a:bodyPr/>
                    <a:lstStyle/>
                    <a:p>
                      <a:pPr algn="ctr">
                        <a:lnSpc>
                          <a:spcPts val="3667"/>
                        </a:lnSpc>
                        <a:defRPr/>
                      </a:pPr>
                      <a:r>
                        <a:rPr lang="en-US" sz="2619">
                          <a:solidFill>
                            <a:srgbClr val="000000"/>
                          </a:solidFill>
                          <a:latin typeface="Montserrat"/>
                          <a:ea typeface="Montserrat"/>
                          <a:cs typeface="Montserrat"/>
                          <a:sym typeface="Montserrat"/>
                        </a:rPr>
                        <a:t>Pest and risky area Detection</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15438"/>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Reliability</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2"/>
                  </a:ext>
                </a:extLst>
              </a:tr>
              <a:tr h="1410120">
                <a:tc>
                  <a:txBody>
                    <a:bodyPr/>
                    <a:lstStyle/>
                    <a:p>
                      <a:pPr algn="ctr">
                        <a:lnSpc>
                          <a:spcPts val="3667"/>
                        </a:lnSpc>
                        <a:defRPr/>
                      </a:pPr>
                      <a:r>
                        <a:rPr lang="en-US" sz="2619">
                          <a:solidFill>
                            <a:srgbClr val="000000"/>
                          </a:solidFill>
                          <a:latin typeface="Montserrat"/>
                          <a:ea typeface="Montserrat"/>
                          <a:cs typeface="Montserrat"/>
                          <a:sym typeface="Montserrat"/>
                        </a:rPr>
                        <a:t>Pest Management Recommendations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Usability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4451" y="7068983"/>
            <a:ext cx="19387943" cy="3984627"/>
            <a:chOff x="0" y="0"/>
            <a:chExt cx="5106290" cy="1049449"/>
          </a:xfrm>
        </p:grpSpPr>
        <p:sp>
          <p:nvSpPr>
            <p:cNvPr id="3" name="Freeform 3"/>
            <p:cNvSpPr/>
            <p:nvPr/>
          </p:nvSpPr>
          <p:spPr>
            <a:xfrm>
              <a:off x="0" y="0"/>
              <a:ext cx="5106289" cy="1049449"/>
            </a:xfrm>
            <a:custGeom>
              <a:avLst/>
              <a:gdLst/>
              <a:ahLst/>
              <a:cxnLst/>
              <a:rect l="l" t="t" r="r" b="b"/>
              <a:pathLst>
                <a:path w="5106289" h="1049449">
                  <a:moveTo>
                    <a:pt x="0" y="0"/>
                  </a:moveTo>
                  <a:lnTo>
                    <a:pt x="5106289" y="0"/>
                  </a:lnTo>
                  <a:lnTo>
                    <a:pt x="5106289" y="1049449"/>
                  </a:lnTo>
                  <a:lnTo>
                    <a:pt x="0" y="1049449"/>
                  </a:lnTo>
                  <a:close/>
                </a:path>
              </a:pathLst>
            </a:custGeom>
            <a:solidFill>
              <a:srgbClr val="015438"/>
            </a:solidFill>
          </p:spPr>
          <p:txBody>
            <a:bodyPr/>
            <a:lstStyle/>
            <a:p>
              <a:endParaRPr lang="en-US"/>
            </a:p>
          </p:txBody>
        </p:sp>
        <p:sp>
          <p:nvSpPr>
            <p:cNvPr id="4" name="TextBox 4"/>
            <p:cNvSpPr txBox="1"/>
            <p:nvPr/>
          </p:nvSpPr>
          <p:spPr>
            <a:xfrm>
              <a:off x="0" y="-85725"/>
              <a:ext cx="5106290" cy="1135174"/>
            </a:xfrm>
            <a:prstGeom prst="rect">
              <a:avLst/>
            </a:prstGeom>
          </p:spPr>
          <p:txBody>
            <a:bodyPr lIns="50800" tIns="50800" rIns="50800" bIns="50800" rtlCol="0" anchor="ctr"/>
            <a:lstStyle/>
            <a:p>
              <a:pPr algn="ctr">
                <a:lnSpc>
                  <a:spcPts val="2664"/>
                </a:lnSpc>
              </a:pPr>
              <a:endParaRPr/>
            </a:p>
          </p:txBody>
        </p:sp>
      </p:grpSp>
      <p:sp>
        <p:nvSpPr>
          <p:cNvPr id="5" name="Freeform 5"/>
          <p:cNvSpPr/>
          <p:nvPr/>
        </p:nvSpPr>
        <p:spPr>
          <a:xfrm rot="-200676">
            <a:off x="-1575086" y="3565866"/>
            <a:ext cx="21438171" cy="4260836"/>
          </a:xfrm>
          <a:custGeom>
            <a:avLst/>
            <a:gdLst/>
            <a:ahLst/>
            <a:cxnLst/>
            <a:rect l="l" t="t" r="r" b="b"/>
            <a:pathLst>
              <a:path w="21438171" h="4260836">
                <a:moveTo>
                  <a:pt x="0" y="0"/>
                </a:moveTo>
                <a:lnTo>
                  <a:pt x="21438172" y="0"/>
                </a:lnTo>
                <a:lnTo>
                  <a:pt x="21438172" y="4260837"/>
                </a:lnTo>
                <a:lnTo>
                  <a:pt x="0" y="4260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701239" y="3378614"/>
            <a:ext cx="3847689" cy="38476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435"/>
            </a:solidFill>
          </p:spPr>
          <p:txBody>
            <a:bodyPr/>
            <a:lstStyle/>
            <a:p>
              <a:endParaRPr lang="en-US"/>
            </a:p>
          </p:txBody>
        </p:sp>
        <p:sp>
          <p:nvSpPr>
            <p:cNvPr id="8" name="TextBox 8"/>
            <p:cNvSpPr txBox="1"/>
            <p:nvPr/>
          </p:nvSpPr>
          <p:spPr>
            <a:xfrm>
              <a:off x="76200" y="-9525"/>
              <a:ext cx="660400" cy="746125"/>
            </a:xfrm>
            <a:prstGeom prst="rect">
              <a:avLst/>
            </a:prstGeom>
          </p:spPr>
          <p:txBody>
            <a:bodyPr lIns="43248" tIns="43248" rIns="43248" bIns="43248" rtlCol="0" anchor="ctr"/>
            <a:lstStyle/>
            <a:p>
              <a:pPr algn="ctr">
                <a:lnSpc>
                  <a:spcPts val="2664"/>
                </a:lnSpc>
              </a:pPr>
              <a:endParaRPr/>
            </a:p>
          </p:txBody>
        </p:sp>
      </p:grpSp>
      <p:grpSp>
        <p:nvGrpSpPr>
          <p:cNvPr id="9" name="Group 9"/>
          <p:cNvGrpSpPr/>
          <p:nvPr/>
        </p:nvGrpSpPr>
        <p:grpSpPr>
          <a:xfrm>
            <a:off x="889906" y="3567281"/>
            <a:ext cx="3470355" cy="34703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grpSp>
        <p:nvGrpSpPr>
          <p:cNvPr id="11" name="Group 11"/>
          <p:cNvGrpSpPr/>
          <p:nvPr/>
        </p:nvGrpSpPr>
        <p:grpSpPr>
          <a:xfrm>
            <a:off x="5046284" y="3378614"/>
            <a:ext cx="3847689" cy="38476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435"/>
            </a:solidFill>
          </p:spPr>
          <p:txBody>
            <a:bodyPr/>
            <a:lstStyle/>
            <a:p>
              <a:endParaRPr lang="en-US"/>
            </a:p>
          </p:txBody>
        </p:sp>
        <p:sp>
          <p:nvSpPr>
            <p:cNvPr id="13" name="TextBox 13"/>
            <p:cNvSpPr txBox="1"/>
            <p:nvPr/>
          </p:nvSpPr>
          <p:spPr>
            <a:xfrm>
              <a:off x="76200" y="-9525"/>
              <a:ext cx="660400" cy="746125"/>
            </a:xfrm>
            <a:prstGeom prst="rect">
              <a:avLst/>
            </a:prstGeom>
          </p:spPr>
          <p:txBody>
            <a:bodyPr lIns="43248" tIns="43248" rIns="43248" bIns="43248" rtlCol="0" anchor="ctr"/>
            <a:lstStyle/>
            <a:p>
              <a:pPr algn="ctr">
                <a:lnSpc>
                  <a:spcPts val="2664"/>
                </a:lnSpc>
              </a:pPr>
              <a:endParaRPr/>
            </a:p>
          </p:txBody>
        </p:sp>
      </p:grpSp>
      <p:grpSp>
        <p:nvGrpSpPr>
          <p:cNvPr id="14" name="Group 14"/>
          <p:cNvGrpSpPr/>
          <p:nvPr/>
        </p:nvGrpSpPr>
        <p:grpSpPr>
          <a:xfrm>
            <a:off x="5234951" y="3567281"/>
            <a:ext cx="3470355" cy="347035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grpSp>
        <p:nvGrpSpPr>
          <p:cNvPr id="16" name="Group 16"/>
          <p:cNvGrpSpPr/>
          <p:nvPr/>
        </p:nvGrpSpPr>
        <p:grpSpPr>
          <a:xfrm>
            <a:off x="9391329" y="3378614"/>
            <a:ext cx="3847689" cy="384768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435"/>
            </a:solidFill>
          </p:spPr>
          <p:txBody>
            <a:bodyPr/>
            <a:lstStyle/>
            <a:p>
              <a:endParaRPr lang="en-US"/>
            </a:p>
          </p:txBody>
        </p:sp>
        <p:sp>
          <p:nvSpPr>
            <p:cNvPr id="18" name="TextBox 18"/>
            <p:cNvSpPr txBox="1"/>
            <p:nvPr/>
          </p:nvSpPr>
          <p:spPr>
            <a:xfrm>
              <a:off x="76200" y="-9525"/>
              <a:ext cx="660400" cy="746125"/>
            </a:xfrm>
            <a:prstGeom prst="rect">
              <a:avLst/>
            </a:prstGeom>
          </p:spPr>
          <p:txBody>
            <a:bodyPr lIns="43248" tIns="43248" rIns="43248" bIns="43248" rtlCol="0" anchor="ctr"/>
            <a:lstStyle/>
            <a:p>
              <a:pPr algn="ctr">
                <a:lnSpc>
                  <a:spcPts val="2664"/>
                </a:lnSpc>
              </a:pPr>
              <a:endParaRPr/>
            </a:p>
          </p:txBody>
        </p:sp>
      </p:grpSp>
      <p:grpSp>
        <p:nvGrpSpPr>
          <p:cNvPr id="19" name="Group 19"/>
          <p:cNvGrpSpPr/>
          <p:nvPr/>
        </p:nvGrpSpPr>
        <p:grpSpPr>
          <a:xfrm>
            <a:off x="9579996" y="3567281"/>
            <a:ext cx="3470355" cy="3470355"/>
            <a:chOff x="0" y="0"/>
            <a:chExt cx="812800" cy="812800"/>
          </a:xfrm>
        </p:grpSpPr>
        <p:sp>
          <p:nvSpPr>
            <p:cNvPr id="20" name="Freeform 20"/>
            <p:cNvSpPr/>
            <p:nvPr/>
          </p:nvSpPr>
          <p:spPr>
            <a:xfrm rot="71999">
              <a:off x="-4611" y="-4611"/>
              <a:ext cx="822023" cy="822023"/>
            </a:xfrm>
            <a:custGeom>
              <a:avLst/>
              <a:gdLst/>
              <a:ahLst/>
              <a:cxnLst/>
              <a:rect l="l" t="t" r="r" b="b"/>
              <a:pathLst>
                <a:path w="822023" h="822023">
                  <a:moveTo>
                    <a:pt x="402500" y="4700"/>
                  </a:moveTo>
                  <a:cubicBezTo>
                    <a:pt x="178101" y="9401"/>
                    <a:pt x="0" y="195123"/>
                    <a:pt x="4700" y="419522"/>
                  </a:cubicBezTo>
                  <a:cubicBezTo>
                    <a:pt x="9401" y="643921"/>
                    <a:pt x="195123" y="822022"/>
                    <a:pt x="419522" y="817322"/>
                  </a:cubicBezTo>
                  <a:cubicBezTo>
                    <a:pt x="643921" y="812621"/>
                    <a:pt x="822022" y="626899"/>
                    <a:pt x="817322" y="402500"/>
                  </a:cubicBezTo>
                  <a:cubicBezTo>
                    <a:pt x="812621" y="178101"/>
                    <a:pt x="626899" y="0"/>
                    <a:pt x="402500" y="4700"/>
                  </a:cubicBezTo>
                  <a:close/>
                </a:path>
              </a:pathLst>
            </a:custGeom>
            <a:blipFill>
              <a:blip r:embed="rId4"/>
              <a:stretch>
                <a:fillRect l="-27766" t="-13165" r="-28475" b="-64486"/>
              </a:stretch>
            </a:blipFill>
          </p:spPr>
          <p:txBody>
            <a:bodyPr/>
            <a:lstStyle/>
            <a:p>
              <a:endParaRPr lang="en-US"/>
            </a:p>
          </p:txBody>
        </p:sp>
      </p:grpSp>
      <p:grpSp>
        <p:nvGrpSpPr>
          <p:cNvPr id="21" name="Group 21"/>
          <p:cNvGrpSpPr/>
          <p:nvPr/>
        </p:nvGrpSpPr>
        <p:grpSpPr>
          <a:xfrm>
            <a:off x="13739072" y="3378614"/>
            <a:ext cx="3847689" cy="384768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435"/>
            </a:solidFill>
          </p:spPr>
          <p:txBody>
            <a:bodyPr/>
            <a:lstStyle/>
            <a:p>
              <a:endParaRPr lang="en-US"/>
            </a:p>
          </p:txBody>
        </p:sp>
        <p:sp>
          <p:nvSpPr>
            <p:cNvPr id="23" name="TextBox 23"/>
            <p:cNvSpPr txBox="1"/>
            <p:nvPr/>
          </p:nvSpPr>
          <p:spPr>
            <a:xfrm>
              <a:off x="76200" y="-9525"/>
              <a:ext cx="660400" cy="746125"/>
            </a:xfrm>
            <a:prstGeom prst="rect">
              <a:avLst/>
            </a:prstGeom>
          </p:spPr>
          <p:txBody>
            <a:bodyPr lIns="43248" tIns="43248" rIns="43248" bIns="43248" rtlCol="0" anchor="ctr"/>
            <a:lstStyle/>
            <a:p>
              <a:pPr algn="ctr">
                <a:lnSpc>
                  <a:spcPts val="2664"/>
                </a:lnSpc>
              </a:pPr>
              <a:endParaRPr/>
            </a:p>
          </p:txBody>
        </p:sp>
      </p:grpSp>
      <p:grpSp>
        <p:nvGrpSpPr>
          <p:cNvPr id="24" name="Group 24"/>
          <p:cNvGrpSpPr/>
          <p:nvPr/>
        </p:nvGrpSpPr>
        <p:grpSpPr>
          <a:xfrm>
            <a:off x="13927739" y="3567281"/>
            <a:ext cx="3470355" cy="347035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561" b="-48711"/>
              </a:stretch>
            </a:blipFill>
          </p:spPr>
          <p:txBody>
            <a:bodyPr/>
            <a:lstStyle/>
            <a:p>
              <a:endParaRPr lang="en-US"/>
            </a:p>
          </p:txBody>
        </p:sp>
      </p:grpSp>
      <p:grpSp>
        <p:nvGrpSpPr>
          <p:cNvPr id="26" name="Group 26"/>
          <p:cNvGrpSpPr/>
          <p:nvPr/>
        </p:nvGrpSpPr>
        <p:grpSpPr>
          <a:xfrm>
            <a:off x="5215039" y="3547370"/>
            <a:ext cx="3510178" cy="351017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4057" t="-18856" r="-13869"/>
              </a:stretch>
            </a:blipFill>
            <a:ln cap="sq">
              <a:noFill/>
              <a:prstDash val="solid"/>
              <a:miter/>
            </a:ln>
          </p:spPr>
          <p:txBody>
            <a:bodyPr/>
            <a:lstStyle/>
            <a:p>
              <a:endParaRPr lang="en-US"/>
            </a:p>
          </p:txBody>
        </p:sp>
      </p:grpSp>
      <p:grpSp>
        <p:nvGrpSpPr>
          <p:cNvPr id="28" name="Group 28"/>
          <p:cNvGrpSpPr/>
          <p:nvPr/>
        </p:nvGrpSpPr>
        <p:grpSpPr>
          <a:xfrm>
            <a:off x="894892" y="3562519"/>
            <a:ext cx="3475117" cy="347511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13953" b="-13953"/>
              </a:stretch>
            </a:blipFill>
            <a:ln cap="sq">
              <a:noFill/>
              <a:prstDash val="solid"/>
              <a:miter/>
            </a:ln>
          </p:spPr>
          <p:txBody>
            <a:bodyPr/>
            <a:lstStyle/>
            <a:p>
              <a:endParaRPr lang="en-US"/>
            </a:p>
          </p:txBody>
        </p:sp>
      </p:grpSp>
      <p:sp>
        <p:nvSpPr>
          <p:cNvPr id="30" name="TextBox 30"/>
          <p:cNvSpPr txBox="1"/>
          <p:nvPr/>
        </p:nvSpPr>
        <p:spPr>
          <a:xfrm>
            <a:off x="3517830" y="938134"/>
            <a:ext cx="11252341" cy="1536467"/>
          </a:xfrm>
          <a:prstGeom prst="rect">
            <a:avLst/>
          </a:prstGeom>
        </p:spPr>
        <p:txBody>
          <a:bodyPr lIns="0" tIns="0" rIns="0" bIns="0" rtlCol="0" anchor="t">
            <a:spAutoFit/>
          </a:bodyPr>
          <a:lstStyle/>
          <a:p>
            <a:pPr algn="ctr">
              <a:lnSpc>
                <a:spcPts val="11804"/>
              </a:lnSpc>
            </a:pPr>
            <a:r>
              <a:rPr lang="en-US" sz="10731">
                <a:solidFill>
                  <a:srgbClr val="4A7D14"/>
                </a:solidFill>
                <a:latin typeface="Gordita Bold"/>
                <a:ea typeface="Gordita Bold"/>
                <a:cs typeface="Gordita Bold"/>
                <a:sym typeface="Gordita Bold"/>
              </a:rPr>
              <a:t>Meet Our Team</a:t>
            </a:r>
          </a:p>
        </p:txBody>
      </p:sp>
      <p:sp>
        <p:nvSpPr>
          <p:cNvPr id="31" name="TextBox 31"/>
          <p:cNvSpPr txBox="1"/>
          <p:nvPr/>
        </p:nvSpPr>
        <p:spPr>
          <a:xfrm>
            <a:off x="1761865" y="8135610"/>
            <a:ext cx="1726436" cy="306933"/>
          </a:xfrm>
          <a:prstGeom prst="rect">
            <a:avLst/>
          </a:prstGeom>
        </p:spPr>
        <p:txBody>
          <a:bodyPr lIns="0" tIns="0" rIns="0" bIns="0" rtlCol="0" anchor="t">
            <a:spAutoFit/>
          </a:bodyPr>
          <a:lstStyle/>
          <a:p>
            <a:pPr algn="ctr">
              <a:lnSpc>
                <a:spcPts val="2431"/>
              </a:lnSpc>
            </a:pPr>
            <a:r>
              <a:rPr lang="en-US" sz="1870">
                <a:solidFill>
                  <a:srgbClr val="FFFFFF"/>
                </a:solidFill>
                <a:latin typeface="Gordita Bold"/>
                <a:ea typeface="Gordita Bold"/>
                <a:cs typeface="Gordita Bold"/>
                <a:sym typeface="Gordita Bold"/>
              </a:rPr>
              <a:t>IT21348648</a:t>
            </a:r>
          </a:p>
        </p:txBody>
      </p:sp>
      <p:sp>
        <p:nvSpPr>
          <p:cNvPr id="32" name="TextBox 32"/>
          <p:cNvSpPr txBox="1"/>
          <p:nvPr/>
        </p:nvSpPr>
        <p:spPr>
          <a:xfrm>
            <a:off x="1761865" y="8543689"/>
            <a:ext cx="1726436" cy="306933"/>
          </a:xfrm>
          <a:prstGeom prst="rect">
            <a:avLst/>
          </a:prstGeom>
        </p:spPr>
        <p:txBody>
          <a:bodyPr lIns="0" tIns="0" rIns="0" bIns="0" rtlCol="0" anchor="t">
            <a:spAutoFit/>
          </a:bodyPr>
          <a:lstStyle/>
          <a:p>
            <a:pPr algn="ctr">
              <a:lnSpc>
                <a:spcPts val="2431"/>
              </a:lnSpc>
            </a:pPr>
            <a:r>
              <a:rPr lang="en-US" sz="1870">
                <a:solidFill>
                  <a:srgbClr val="FFFFFF"/>
                </a:solidFill>
                <a:latin typeface="Gordita Bold"/>
                <a:ea typeface="Gordita Bold"/>
                <a:cs typeface="Gordita Bold"/>
                <a:sym typeface="Gordita Bold"/>
              </a:rPr>
              <a:t>Team Leader</a:t>
            </a:r>
          </a:p>
        </p:txBody>
      </p:sp>
      <p:sp>
        <p:nvSpPr>
          <p:cNvPr id="33" name="TextBox 33"/>
          <p:cNvSpPr txBox="1"/>
          <p:nvPr/>
        </p:nvSpPr>
        <p:spPr>
          <a:xfrm>
            <a:off x="1018453" y="7638183"/>
            <a:ext cx="3213261" cy="402580"/>
          </a:xfrm>
          <a:prstGeom prst="rect">
            <a:avLst/>
          </a:prstGeom>
        </p:spPr>
        <p:txBody>
          <a:bodyPr lIns="0" tIns="0" rIns="0" bIns="0" rtlCol="0" anchor="t">
            <a:spAutoFit/>
          </a:bodyPr>
          <a:lstStyle/>
          <a:p>
            <a:pPr algn="ctr">
              <a:lnSpc>
                <a:spcPts val="3218"/>
              </a:lnSpc>
            </a:pPr>
            <a:r>
              <a:rPr lang="en-US" sz="2475">
                <a:solidFill>
                  <a:srgbClr val="FFFFFF"/>
                </a:solidFill>
                <a:latin typeface="Gordita Bold"/>
                <a:ea typeface="Gordita Bold"/>
                <a:cs typeface="Gordita Bold"/>
                <a:sym typeface="Gordita Bold"/>
              </a:rPr>
              <a:t>Balasooriya R. C.​</a:t>
            </a:r>
          </a:p>
        </p:txBody>
      </p:sp>
      <p:sp>
        <p:nvSpPr>
          <p:cNvPr id="34" name="TextBox 34"/>
          <p:cNvSpPr txBox="1"/>
          <p:nvPr/>
        </p:nvSpPr>
        <p:spPr>
          <a:xfrm>
            <a:off x="5884576" y="8121958"/>
            <a:ext cx="2171105" cy="309617"/>
          </a:xfrm>
          <a:prstGeom prst="rect">
            <a:avLst/>
          </a:prstGeom>
        </p:spPr>
        <p:txBody>
          <a:bodyPr lIns="0" tIns="0" rIns="0" bIns="0" rtlCol="0" anchor="t">
            <a:spAutoFit/>
          </a:bodyPr>
          <a:lstStyle/>
          <a:p>
            <a:pPr algn="ctr">
              <a:lnSpc>
                <a:spcPts val="2431"/>
              </a:lnSpc>
            </a:pPr>
            <a:r>
              <a:rPr lang="en-US" sz="1870">
                <a:solidFill>
                  <a:srgbClr val="FFFFFF"/>
                </a:solidFill>
                <a:latin typeface="Gordita Bold"/>
                <a:ea typeface="Gordita Bold"/>
                <a:cs typeface="Gordita Bold"/>
                <a:sym typeface="Gordita Bold"/>
              </a:rPr>
              <a:t>IT21305696</a:t>
            </a:r>
          </a:p>
        </p:txBody>
      </p:sp>
      <p:sp>
        <p:nvSpPr>
          <p:cNvPr id="35" name="TextBox 35"/>
          <p:cNvSpPr txBox="1"/>
          <p:nvPr/>
        </p:nvSpPr>
        <p:spPr>
          <a:xfrm>
            <a:off x="5101927" y="7647708"/>
            <a:ext cx="3736402" cy="379403"/>
          </a:xfrm>
          <a:prstGeom prst="rect">
            <a:avLst/>
          </a:prstGeom>
        </p:spPr>
        <p:txBody>
          <a:bodyPr lIns="0" tIns="0" rIns="0" bIns="0" rtlCol="0" anchor="t">
            <a:spAutoFit/>
          </a:bodyPr>
          <a:lstStyle/>
          <a:p>
            <a:pPr algn="ctr">
              <a:lnSpc>
                <a:spcPts val="3088"/>
              </a:lnSpc>
            </a:pPr>
            <a:r>
              <a:rPr lang="en-US" sz="2375">
                <a:solidFill>
                  <a:srgbClr val="FFFFFF"/>
                </a:solidFill>
                <a:latin typeface="Gordita Bold"/>
                <a:ea typeface="Gordita Bold"/>
                <a:cs typeface="Gordita Bold"/>
                <a:sym typeface="Gordita Bold"/>
              </a:rPr>
              <a:t>Gunarathne M. M. S. U.</a:t>
            </a:r>
          </a:p>
        </p:txBody>
      </p:sp>
      <p:sp>
        <p:nvSpPr>
          <p:cNvPr id="36" name="TextBox 36"/>
          <p:cNvSpPr txBox="1"/>
          <p:nvPr/>
        </p:nvSpPr>
        <p:spPr>
          <a:xfrm>
            <a:off x="10229621" y="8135610"/>
            <a:ext cx="2171105" cy="309617"/>
          </a:xfrm>
          <a:prstGeom prst="rect">
            <a:avLst/>
          </a:prstGeom>
        </p:spPr>
        <p:txBody>
          <a:bodyPr lIns="0" tIns="0" rIns="0" bIns="0" rtlCol="0" anchor="t">
            <a:spAutoFit/>
          </a:bodyPr>
          <a:lstStyle/>
          <a:p>
            <a:pPr algn="ctr">
              <a:lnSpc>
                <a:spcPts val="2431"/>
              </a:lnSpc>
            </a:pPr>
            <a:r>
              <a:rPr lang="en-US" sz="1870">
                <a:solidFill>
                  <a:srgbClr val="FFFFFF"/>
                </a:solidFill>
                <a:latin typeface="Gordita Bold"/>
                <a:ea typeface="Gordita Bold"/>
                <a:cs typeface="Gordita Bold"/>
                <a:sym typeface="Gordita Bold"/>
              </a:rPr>
              <a:t>IT21296932​</a:t>
            </a:r>
          </a:p>
        </p:txBody>
      </p:sp>
      <p:sp>
        <p:nvSpPr>
          <p:cNvPr id="37" name="TextBox 37"/>
          <p:cNvSpPr txBox="1"/>
          <p:nvPr/>
        </p:nvSpPr>
        <p:spPr>
          <a:xfrm>
            <a:off x="9486208" y="7638183"/>
            <a:ext cx="3657931" cy="402580"/>
          </a:xfrm>
          <a:prstGeom prst="rect">
            <a:avLst/>
          </a:prstGeom>
        </p:spPr>
        <p:txBody>
          <a:bodyPr lIns="0" tIns="0" rIns="0" bIns="0" rtlCol="0" anchor="t">
            <a:spAutoFit/>
          </a:bodyPr>
          <a:lstStyle/>
          <a:p>
            <a:pPr algn="ctr">
              <a:lnSpc>
                <a:spcPts val="3218"/>
              </a:lnSpc>
            </a:pPr>
            <a:r>
              <a:rPr lang="en-US" sz="2475">
                <a:solidFill>
                  <a:srgbClr val="FFFFFF"/>
                </a:solidFill>
                <a:latin typeface="Gordita Bold"/>
                <a:ea typeface="Gordita Bold"/>
                <a:cs typeface="Gordita Bold"/>
                <a:sym typeface="Gordita Bold"/>
              </a:rPr>
              <a:t>Silva T.C.D.​</a:t>
            </a:r>
          </a:p>
        </p:txBody>
      </p:sp>
      <p:sp>
        <p:nvSpPr>
          <p:cNvPr id="38" name="TextBox 38"/>
          <p:cNvSpPr txBox="1"/>
          <p:nvPr/>
        </p:nvSpPr>
        <p:spPr>
          <a:xfrm>
            <a:off x="14577364" y="8135610"/>
            <a:ext cx="2171105" cy="309617"/>
          </a:xfrm>
          <a:prstGeom prst="rect">
            <a:avLst/>
          </a:prstGeom>
        </p:spPr>
        <p:txBody>
          <a:bodyPr lIns="0" tIns="0" rIns="0" bIns="0" rtlCol="0" anchor="t">
            <a:spAutoFit/>
          </a:bodyPr>
          <a:lstStyle/>
          <a:p>
            <a:pPr algn="ctr">
              <a:lnSpc>
                <a:spcPts val="2431"/>
              </a:lnSpc>
            </a:pPr>
            <a:r>
              <a:rPr lang="en-US" sz="1870">
                <a:solidFill>
                  <a:srgbClr val="FFFFFF"/>
                </a:solidFill>
                <a:latin typeface="Gordita Bold"/>
                <a:ea typeface="Gordita Bold"/>
                <a:cs typeface="Gordita Bold"/>
                <a:sym typeface="Gordita Bold"/>
              </a:rPr>
              <a:t>IT21193736</a:t>
            </a:r>
          </a:p>
        </p:txBody>
      </p:sp>
      <p:sp>
        <p:nvSpPr>
          <p:cNvPr id="39" name="TextBox 39"/>
          <p:cNvSpPr txBox="1"/>
          <p:nvPr/>
        </p:nvSpPr>
        <p:spPr>
          <a:xfrm>
            <a:off x="13833951" y="7638183"/>
            <a:ext cx="3657931" cy="402580"/>
          </a:xfrm>
          <a:prstGeom prst="rect">
            <a:avLst/>
          </a:prstGeom>
        </p:spPr>
        <p:txBody>
          <a:bodyPr lIns="0" tIns="0" rIns="0" bIns="0" rtlCol="0" anchor="t">
            <a:spAutoFit/>
          </a:bodyPr>
          <a:lstStyle/>
          <a:p>
            <a:pPr algn="ctr">
              <a:lnSpc>
                <a:spcPts val="3218"/>
              </a:lnSpc>
            </a:pPr>
            <a:r>
              <a:rPr lang="en-US" sz="2475">
                <a:solidFill>
                  <a:srgbClr val="FFFFFF"/>
                </a:solidFill>
                <a:latin typeface="Gordita Bold"/>
                <a:ea typeface="Gordita Bold"/>
                <a:cs typeface="Gordita Bold"/>
                <a:sym typeface="Gordita Bold"/>
              </a:rPr>
              <a:t>Adithya E.L.A.Y.</a:t>
            </a:r>
          </a:p>
        </p:txBody>
      </p:sp>
      <p:sp>
        <p:nvSpPr>
          <p:cNvPr id="40" name="TextBox 4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3737075" y="717195"/>
            <a:ext cx="4791704"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Tools and</a:t>
            </a:r>
          </a:p>
        </p:txBody>
      </p:sp>
      <p:sp>
        <p:nvSpPr>
          <p:cNvPr id="9" name="TextBox 9"/>
          <p:cNvSpPr txBox="1"/>
          <p:nvPr/>
        </p:nvSpPr>
        <p:spPr>
          <a:xfrm>
            <a:off x="3737075" y="1800713"/>
            <a:ext cx="7905538" cy="2290910"/>
          </a:xfrm>
          <a:prstGeom prst="rect">
            <a:avLst/>
          </a:prstGeom>
        </p:spPr>
        <p:txBody>
          <a:bodyPr lIns="0" tIns="0" rIns="0" bIns="0" rtlCol="0" anchor="t">
            <a:spAutoFit/>
          </a:bodyPr>
          <a:lstStyle/>
          <a:p>
            <a:pPr algn="l">
              <a:lnSpc>
                <a:spcPts val="8941"/>
              </a:lnSpc>
            </a:pPr>
            <a:r>
              <a:rPr lang="en-US" sz="7983" spc="-646">
                <a:solidFill>
                  <a:srgbClr val="015438"/>
                </a:solidFill>
                <a:latin typeface="League Spartan"/>
                <a:ea typeface="League Spartan"/>
                <a:cs typeface="League Spartan"/>
                <a:sym typeface="League Spartan"/>
              </a:rPr>
              <a:t>Technologies to be used</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1" name="AutoShape 11"/>
          <p:cNvSpPr/>
          <p:nvPr/>
        </p:nvSpPr>
        <p:spPr>
          <a:xfrm flipV="1">
            <a:off x="4253392" y="6173453"/>
            <a:ext cx="12476202" cy="0"/>
          </a:xfrm>
          <a:prstGeom prst="line">
            <a:avLst/>
          </a:prstGeom>
          <a:ln w="57150" cap="rnd">
            <a:solidFill>
              <a:srgbClr val="051D40"/>
            </a:solidFill>
            <a:prstDash val="solid"/>
            <a:headEnd type="none" w="sm" len="sm"/>
            <a:tailEnd type="none" w="sm" len="sm"/>
          </a:ln>
        </p:spPr>
        <p:txBody>
          <a:bodyPr/>
          <a:lstStyle/>
          <a:p>
            <a:endParaRPr lang="en-US"/>
          </a:p>
        </p:txBody>
      </p:sp>
      <p:sp>
        <p:nvSpPr>
          <p:cNvPr id="12" name="Freeform 12"/>
          <p:cNvSpPr/>
          <p:nvPr/>
        </p:nvSpPr>
        <p:spPr>
          <a:xfrm rot="-9317080">
            <a:off x="3458890" y="4135271"/>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3" name="Group 13"/>
          <p:cNvGrpSpPr/>
          <p:nvPr/>
        </p:nvGrpSpPr>
        <p:grpSpPr>
          <a:xfrm>
            <a:off x="4134092" y="6054153"/>
            <a:ext cx="238600" cy="2386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9317080">
            <a:off x="5626544" y="4135271"/>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6301746" y="6054153"/>
            <a:ext cx="238600" cy="2386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9317080">
            <a:off x="7909531" y="4135271"/>
            <a:ext cx="1702179" cy="1763086"/>
          </a:xfrm>
          <a:custGeom>
            <a:avLst/>
            <a:gdLst/>
            <a:ahLst/>
            <a:cxnLst/>
            <a:rect l="l" t="t" r="r" b="b"/>
            <a:pathLst>
              <a:path w="1702179" h="1763086">
                <a:moveTo>
                  <a:pt x="0" y="0"/>
                </a:moveTo>
                <a:lnTo>
                  <a:pt x="1702180" y="0"/>
                </a:lnTo>
                <a:lnTo>
                  <a:pt x="1702180"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1" name="Group 21"/>
          <p:cNvGrpSpPr/>
          <p:nvPr/>
        </p:nvGrpSpPr>
        <p:grpSpPr>
          <a:xfrm>
            <a:off x="8584734" y="6054153"/>
            <a:ext cx="238600" cy="2386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9317080">
            <a:off x="10076756" y="4135271"/>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5" name="Group 25"/>
          <p:cNvGrpSpPr/>
          <p:nvPr/>
        </p:nvGrpSpPr>
        <p:grpSpPr>
          <a:xfrm>
            <a:off x="10751958" y="6054153"/>
            <a:ext cx="238600" cy="2386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rot="-9317080">
            <a:off x="12132438" y="4135271"/>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9" name="Group 29"/>
          <p:cNvGrpSpPr/>
          <p:nvPr/>
        </p:nvGrpSpPr>
        <p:grpSpPr>
          <a:xfrm>
            <a:off x="12807640" y="6054153"/>
            <a:ext cx="238600" cy="23860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6192742" y="4817281"/>
            <a:ext cx="456608" cy="635784"/>
          </a:xfrm>
          <a:custGeom>
            <a:avLst/>
            <a:gdLst/>
            <a:ahLst/>
            <a:cxnLst/>
            <a:rect l="l" t="t" r="r" b="b"/>
            <a:pathLst>
              <a:path w="456608" h="635784">
                <a:moveTo>
                  <a:pt x="0" y="0"/>
                </a:moveTo>
                <a:lnTo>
                  <a:pt x="456608" y="0"/>
                </a:lnTo>
                <a:lnTo>
                  <a:pt x="456608" y="635784"/>
                </a:lnTo>
                <a:lnTo>
                  <a:pt x="0" y="635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3" name="TextBox 33"/>
          <p:cNvSpPr txBox="1"/>
          <p:nvPr/>
        </p:nvSpPr>
        <p:spPr>
          <a:xfrm>
            <a:off x="3388176" y="6705928"/>
            <a:ext cx="1730431" cy="24045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Get images</a:t>
            </a:r>
          </a:p>
        </p:txBody>
      </p:sp>
      <p:sp>
        <p:nvSpPr>
          <p:cNvPr id="34" name="TextBox 34"/>
          <p:cNvSpPr txBox="1"/>
          <p:nvPr/>
        </p:nvSpPr>
        <p:spPr>
          <a:xfrm>
            <a:off x="3627263" y="6393187"/>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Drone</a:t>
            </a:r>
          </a:p>
        </p:txBody>
      </p:sp>
      <p:sp>
        <p:nvSpPr>
          <p:cNvPr id="35" name="TextBox 35"/>
          <p:cNvSpPr txBox="1"/>
          <p:nvPr/>
        </p:nvSpPr>
        <p:spPr>
          <a:xfrm>
            <a:off x="5592517" y="6705084"/>
            <a:ext cx="1730431" cy="48810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Use for develop Mobile App</a:t>
            </a:r>
          </a:p>
        </p:txBody>
      </p:sp>
      <p:sp>
        <p:nvSpPr>
          <p:cNvPr id="36" name="TextBox 36"/>
          <p:cNvSpPr txBox="1"/>
          <p:nvPr/>
        </p:nvSpPr>
        <p:spPr>
          <a:xfrm>
            <a:off x="5794917" y="6393187"/>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Flutter</a:t>
            </a:r>
          </a:p>
        </p:txBody>
      </p:sp>
      <p:sp>
        <p:nvSpPr>
          <p:cNvPr id="37" name="TextBox 37"/>
          <p:cNvSpPr txBox="1"/>
          <p:nvPr/>
        </p:nvSpPr>
        <p:spPr>
          <a:xfrm>
            <a:off x="7737790" y="6673753"/>
            <a:ext cx="1730431" cy="73575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Use to build and develop CNN model</a:t>
            </a:r>
          </a:p>
        </p:txBody>
      </p:sp>
      <p:sp>
        <p:nvSpPr>
          <p:cNvPr id="38" name="TextBox 38"/>
          <p:cNvSpPr txBox="1"/>
          <p:nvPr/>
        </p:nvSpPr>
        <p:spPr>
          <a:xfrm>
            <a:off x="7800087" y="6393187"/>
            <a:ext cx="1530076"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Tensorflow</a:t>
            </a:r>
          </a:p>
        </p:txBody>
      </p:sp>
      <p:sp>
        <p:nvSpPr>
          <p:cNvPr id="39" name="TextBox 39"/>
          <p:cNvSpPr txBox="1"/>
          <p:nvPr/>
        </p:nvSpPr>
        <p:spPr>
          <a:xfrm>
            <a:off x="10031628" y="6705928"/>
            <a:ext cx="1730431" cy="735753"/>
          </a:xfrm>
          <a:prstGeom prst="rect">
            <a:avLst/>
          </a:prstGeom>
        </p:spPr>
        <p:txBody>
          <a:bodyPr lIns="0" tIns="0" rIns="0" bIns="0" rtlCol="0" anchor="t">
            <a:spAutoFit/>
          </a:bodyPr>
          <a:lstStyle/>
          <a:p>
            <a:pPr marL="0" lvl="0" indent="0" algn="ctr">
              <a:lnSpc>
                <a:spcPts val="1971"/>
              </a:lnSpc>
              <a:spcBef>
                <a:spcPct val="0"/>
              </a:spcBef>
            </a:pPr>
            <a:r>
              <a:rPr lang="en-US" sz="1408" u="none" strike="noStrike" spc="63">
                <a:solidFill>
                  <a:srgbClr val="2A2E3A"/>
                </a:solidFill>
                <a:latin typeface="Montserrat Classic"/>
                <a:ea typeface="Montserrat Classic"/>
                <a:cs typeface="Montserrat Classic"/>
                <a:sym typeface="Montserrat Classic"/>
              </a:rPr>
              <a:t> Use for super resolution technology.</a:t>
            </a:r>
          </a:p>
        </p:txBody>
      </p:sp>
      <p:sp>
        <p:nvSpPr>
          <p:cNvPr id="40" name="TextBox 40"/>
          <p:cNvSpPr txBox="1"/>
          <p:nvPr/>
        </p:nvSpPr>
        <p:spPr>
          <a:xfrm>
            <a:off x="10245129" y="6393187"/>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opencv</a:t>
            </a:r>
          </a:p>
        </p:txBody>
      </p:sp>
      <p:sp>
        <p:nvSpPr>
          <p:cNvPr id="41" name="TextBox 41"/>
          <p:cNvSpPr txBox="1"/>
          <p:nvPr/>
        </p:nvSpPr>
        <p:spPr>
          <a:xfrm>
            <a:off x="12087310" y="6705928"/>
            <a:ext cx="1730431" cy="172635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Use to develop machine learning model and creating scripts to  perform predictive analytics.</a:t>
            </a:r>
          </a:p>
        </p:txBody>
      </p:sp>
      <p:sp>
        <p:nvSpPr>
          <p:cNvPr id="42" name="TextBox 42"/>
          <p:cNvSpPr txBox="1"/>
          <p:nvPr/>
        </p:nvSpPr>
        <p:spPr>
          <a:xfrm>
            <a:off x="12300811" y="6393187"/>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Python</a:t>
            </a:r>
          </a:p>
        </p:txBody>
      </p:sp>
      <p:grpSp>
        <p:nvGrpSpPr>
          <p:cNvPr id="43" name="Group 43"/>
          <p:cNvGrpSpPr>
            <a:grpSpLocks noChangeAspect="1"/>
          </p:cNvGrpSpPr>
          <p:nvPr/>
        </p:nvGrpSpPr>
        <p:grpSpPr>
          <a:xfrm>
            <a:off x="3678433" y="4528445"/>
            <a:ext cx="1201088" cy="1201088"/>
            <a:chOff x="0" y="0"/>
            <a:chExt cx="6350000" cy="6350000"/>
          </a:xfrm>
        </p:grpSpPr>
        <p:sp>
          <p:nvSpPr>
            <p:cNvPr id="44" name="Freeform 4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45" name="Freeform 45"/>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0"/>
              <a:stretch>
                <a:fillRect l="-24902" r="-24902"/>
              </a:stretch>
            </a:blipFill>
          </p:spPr>
          <p:txBody>
            <a:bodyPr/>
            <a:lstStyle/>
            <a:p>
              <a:endParaRPr lang="en-US"/>
            </a:p>
          </p:txBody>
        </p:sp>
      </p:grpSp>
      <p:grpSp>
        <p:nvGrpSpPr>
          <p:cNvPr id="46" name="Group 46"/>
          <p:cNvGrpSpPr>
            <a:grpSpLocks noChangeAspect="1"/>
          </p:cNvGrpSpPr>
          <p:nvPr/>
        </p:nvGrpSpPr>
        <p:grpSpPr>
          <a:xfrm>
            <a:off x="5820502" y="4534629"/>
            <a:ext cx="1201088" cy="1201088"/>
            <a:chOff x="0" y="0"/>
            <a:chExt cx="6350000" cy="6350000"/>
          </a:xfrm>
        </p:grpSpPr>
        <p:sp>
          <p:nvSpPr>
            <p:cNvPr id="47" name="Freeform 4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48" name="Freeform 4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1"/>
              <a:stretch>
                <a:fillRect l="223" r="223"/>
              </a:stretch>
            </a:blipFill>
          </p:spPr>
          <p:txBody>
            <a:bodyPr/>
            <a:lstStyle/>
            <a:p>
              <a:endParaRPr lang="en-US"/>
            </a:p>
          </p:txBody>
        </p:sp>
      </p:grpSp>
      <p:grpSp>
        <p:nvGrpSpPr>
          <p:cNvPr id="49" name="Group 49"/>
          <p:cNvGrpSpPr>
            <a:grpSpLocks noChangeAspect="1"/>
          </p:cNvGrpSpPr>
          <p:nvPr/>
        </p:nvGrpSpPr>
        <p:grpSpPr>
          <a:xfrm>
            <a:off x="8103490" y="4534629"/>
            <a:ext cx="1201088" cy="1201088"/>
            <a:chOff x="0" y="0"/>
            <a:chExt cx="6350000" cy="6350000"/>
          </a:xfrm>
        </p:grpSpPr>
        <p:sp>
          <p:nvSpPr>
            <p:cNvPr id="50" name="Freeform 5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51" name="Freeform 51"/>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2"/>
              <a:stretch>
                <a:fillRect l="223" t="-3710" r="223" b="-3710"/>
              </a:stretch>
            </a:blipFill>
          </p:spPr>
          <p:txBody>
            <a:bodyPr/>
            <a:lstStyle/>
            <a:p>
              <a:endParaRPr lang="en-US"/>
            </a:p>
          </p:txBody>
        </p:sp>
      </p:grpSp>
      <p:grpSp>
        <p:nvGrpSpPr>
          <p:cNvPr id="52" name="Group 52"/>
          <p:cNvGrpSpPr>
            <a:grpSpLocks noChangeAspect="1"/>
          </p:cNvGrpSpPr>
          <p:nvPr/>
        </p:nvGrpSpPr>
        <p:grpSpPr>
          <a:xfrm>
            <a:off x="10296299" y="4515162"/>
            <a:ext cx="1201088" cy="1201088"/>
            <a:chOff x="0" y="0"/>
            <a:chExt cx="6350000" cy="6350000"/>
          </a:xfrm>
        </p:grpSpPr>
        <p:sp>
          <p:nvSpPr>
            <p:cNvPr id="53" name="Freeform 5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54" name="Freeform 5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3"/>
              <a:stretch>
                <a:fillRect l="223" r="223"/>
              </a:stretch>
            </a:blipFill>
          </p:spPr>
          <p:txBody>
            <a:bodyPr/>
            <a:lstStyle/>
            <a:p>
              <a:endParaRPr lang="en-US"/>
            </a:p>
          </p:txBody>
        </p:sp>
      </p:grpSp>
      <p:grpSp>
        <p:nvGrpSpPr>
          <p:cNvPr id="55" name="Group 55"/>
          <p:cNvGrpSpPr>
            <a:grpSpLocks noChangeAspect="1"/>
          </p:cNvGrpSpPr>
          <p:nvPr/>
        </p:nvGrpSpPr>
        <p:grpSpPr>
          <a:xfrm>
            <a:off x="12351982" y="4534629"/>
            <a:ext cx="1201088" cy="1201088"/>
            <a:chOff x="0" y="0"/>
            <a:chExt cx="6350000" cy="6350000"/>
          </a:xfrm>
        </p:grpSpPr>
        <p:sp>
          <p:nvSpPr>
            <p:cNvPr id="56" name="Freeform 5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57" name="Freeform 5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4"/>
              <a:stretch>
                <a:fillRect l="223" r="223"/>
              </a:stretch>
            </a:blipFill>
          </p:spPr>
          <p:txBody>
            <a:bodyPr/>
            <a:lstStyle/>
            <a:p>
              <a:endParaRPr lang="en-US"/>
            </a:p>
          </p:txBody>
        </p:sp>
      </p:grpSp>
      <p:grpSp>
        <p:nvGrpSpPr>
          <p:cNvPr id="58" name="Group 58"/>
          <p:cNvGrpSpPr/>
          <p:nvPr/>
        </p:nvGrpSpPr>
        <p:grpSpPr>
          <a:xfrm>
            <a:off x="14686087" y="6054153"/>
            <a:ext cx="238600" cy="238600"/>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60" name="TextBox 6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6490994" y="6054153"/>
            <a:ext cx="238600" cy="238600"/>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63" name="TextBox 6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4" name="Freeform 64"/>
          <p:cNvSpPr/>
          <p:nvPr/>
        </p:nvSpPr>
        <p:spPr>
          <a:xfrm rot="-9317080">
            <a:off x="14005513" y="4135271"/>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5" name="Freeform 65"/>
          <p:cNvSpPr/>
          <p:nvPr/>
        </p:nvSpPr>
        <p:spPr>
          <a:xfrm rot="-9317080">
            <a:off x="15812013" y="4135271"/>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6" name="Group 66"/>
          <p:cNvGrpSpPr>
            <a:grpSpLocks noChangeAspect="1"/>
          </p:cNvGrpSpPr>
          <p:nvPr/>
        </p:nvGrpSpPr>
        <p:grpSpPr>
          <a:xfrm>
            <a:off x="14225056" y="4515162"/>
            <a:ext cx="1201088" cy="1201088"/>
            <a:chOff x="0" y="0"/>
            <a:chExt cx="6350000" cy="6350000"/>
          </a:xfrm>
        </p:grpSpPr>
        <p:sp>
          <p:nvSpPr>
            <p:cNvPr id="67" name="Freeform 6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68" name="Freeform 6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5"/>
              <a:stretch>
                <a:fillRect l="-5644" r="-5644"/>
              </a:stretch>
            </a:blipFill>
          </p:spPr>
          <p:txBody>
            <a:bodyPr/>
            <a:lstStyle/>
            <a:p>
              <a:endParaRPr lang="en-US"/>
            </a:p>
          </p:txBody>
        </p:sp>
      </p:grpSp>
      <p:grpSp>
        <p:nvGrpSpPr>
          <p:cNvPr id="69" name="Group 69"/>
          <p:cNvGrpSpPr>
            <a:grpSpLocks noChangeAspect="1"/>
          </p:cNvGrpSpPr>
          <p:nvPr/>
        </p:nvGrpSpPr>
        <p:grpSpPr>
          <a:xfrm>
            <a:off x="16031557" y="4534629"/>
            <a:ext cx="1201088" cy="1201088"/>
            <a:chOff x="0" y="0"/>
            <a:chExt cx="6350000" cy="6350000"/>
          </a:xfrm>
        </p:grpSpPr>
        <p:sp>
          <p:nvSpPr>
            <p:cNvPr id="70" name="Freeform 7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71" name="Freeform 71"/>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6"/>
              <a:stretch>
                <a:fillRect l="-45060" r="-45060"/>
              </a:stretch>
            </a:blipFill>
          </p:spPr>
          <p:txBody>
            <a:bodyPr/>
            <a:lstStyle/>
            <a:p>
              <a:endParaRPr lang="en-US"/>
            </a:p>
          </p:txBody>
        </p:sp>
      </p:grpSp>
      <p:sp>
        <p:nvSpPr>
          <p:cNvPr id="72" name="TextBox 72"/>
          <p:cNvSpPr txBox="1"/>
          <p:nvPr/>
        </p:nvSpPr>
        <p:spPr>
          <a:xfrm>
            <a:off x="14059471" y="6846344"/>
            <a:ext cx="1730431" cy="98340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For advanced image processing and testingsuper resolution.</a:t>
            </a:r>
          </a:p>
        </p:txBody>
      </p:sp>
      <p:sp>
        <p:nvSpPr>
          <p:cNvPr id="73" name="TextBox 73"/>
          <p:cNvSpPr txBox="1"/>
          <p:nvPr/>
        </p:nvSpPr>
        <p:spPr>
          <a:xfrm>
            <a:off x="14272972" y="6403084"/>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MatLab</a:t>
            </a:r>
          </a:p>
        </p:txBody>
      </p:sp>
      <p:sp>
        <p:nvSpPr>
          <p:cNvPr id="74" name="TextBox 74"/>
          <p:cNvSpPr txBox="1"/>
          <p:nvPr/>
        </p:nvSpPr>
        <p:spPr>
          <a:xfrm>
            <a:off x="15954863" y="6715824"/>
            <a:ext cx="1730431" cy="48810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For storing images</a:t>
            </a:r>
          </a:p>
        </p:txBody>
      </p:sp>
      <p:sp>
        <p:nvSpPr>
          <p:cNvPr id="75" name="TextBox 75"/>
          <p:cNvSpPr txBox="1"/>
          <p:nvPr/>
        </p:nvSpPr>
        <p:spPr>
          <a:xfrm>
            <a:off x="16168364" y="6403084"/>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AWS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4563572" y="2173965"/>
            <a:ext cx="10787764" cy="7918112"/>
          </a:xfrm>
          <a:custGeom>
            <a:avLst/>
            <a:gdLst/>
            <a:ahLst/>
            <a:cxnLst/>
            <a:rect l="l" t="t" r="r" b="b"/>
            <a:pathLst>
              <a:path w="10787764" h="7918112">
                <a:moveTo>
                  <a:pt x="0" y="0"/>
                </a:moveTo>
                <a:lnTo>
                  <a:pt x="10787764" y="0"/>
                </a:lnTo>
                <a:lnTo>
                  <a:pt x="10787764" y="7918112"/>
                </a:lnTo>
                <a:lnTo>
                  <a:pt x="0" y="7918112"/>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3375827" y="1347012"/>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Work Breakdown (WBS)</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1" name="Freeform 11"/>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3375827" y="757159"/>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Referances</a:t>
            </a:r>
          </a:p>
        </p:txBody>
      </p:sp>
      <p:sp>
        <p:nvSpPr>
          <p:cNvPr id="9" name="TextBox 9"/>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0" name="Freeform 10"/>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375827" y="1911215"/>
            <a:ext cx="14141485" cy="7528729"/>
          </a:xfrm>
          <a:prstGeom prst="rect">
            <a:avLst/>
          </a:prstGeom>
        </p:spPr>
        <p:txBody>
          <a:bodyPr lIns="0" tIns="0" rIns="0" bIns="0" rtlCol="0" anchor="t">
            <a:spAutoFit/>
          </a:bodyPr>
          <a:lstStyle/>
          <a:p>
            <a:pPr algn="just">
              <a:lnSpc>
                <a:spcPts val="3140"/>
              </a:lnSpc>
            </a:pPr>
            <a:endParaRPr/>
          </a:p>
          <a:p>
            <a:pPr marL="397981" lvl="1" indent="-198990" algn="just">
              <a:lnSpc>
                <a:spcPts val="2580"/>
              </a:lnSpc>
              <a:buFont typeface="Arial"/>
              <a:buChar char="•"/>
            </a:pPr>
            <a:r>
              <a:rPr lang="en-US" sz="1843">
                <a:solidFill>
                  <a:srgbClr val="015438"/>
                </a:solidFill>
                <a:latin typeface="Montserrat"/>
                <a:ea typeface="Montserrat"/>
                <a:cs typeface="Montserrat"/>
                <a:sym typeface="Montserrat"/>
              </a:rPr>
              <a:t>1. M. M. Mansour, M. O. El-Gohary, A. H. El-Helw, and W. A. Al-Kashif, "Wireless implementation of MEMS accelerometer to detect red palm weevil on palms," *2020 IEEE International Conference on Engineering and Technology (ICET)*, Cairo, Egypt, 2020, pp. 1-5. doi: [10.1109/ICET49848.2020.9358486](https://doi.org/10.1109/ICET49848.2020.9358486).</a:t>
            </a:r>
          </a:p>
          <a:p>
            <a:pPr algn="just">
              <a:lnSpc>
                <a:spcPts val="2580"/>
              </a:lnSpc>
            </a:pPr>
            <a:endParaRPr lang="en-US" sz="1843">
              <a:solidFill>
                <a:srgbClr val="015438"/>
              </a:solidFill>
              <a:latin typeface="Montserrat"/>
              <a:ea typeface="Montserrat"/>
              <a:cs typeface="Montserrat"/>
              <a:sym typeface="Montserrat"/>
            </a:endParaRPr>
          </a:p>
          <a:p>
            <a:pPr marL="397981" lvl="1" indent="-198990" algn="just">
              <a:lnSpc>
                <a:spcPts val="2580"/>
              </a:lnSpc>
              <a:buFont typeface="Arial"/>
              <a:buChar char="•"/>
            </a:pPr>
            <a:r>
              <a:rPr lang="en-US" sz="1843">
                <a:solidFill>
                  <a:srgbClr val="015438"/>
                </a:solidFill>
                <a:latin typeface="Montserrat"/>
                <a:ea typeface="Montserrat"/>
                <a:cs typeface="Montserrat"/>
                <a:sym typeface="Montserrat"/>
              </a:rPr>
              <a:t>2. F. Hussain, M. W. Ashraf, M. M. I. Rashid, and A. Al-Saggaf, "IoT-based Red Palm Weevil Early Detection and Tracking System," *2020 International Conference on Computational Intelligence (ICCI)*, Islamabad, Pakistan, 2020, pp. 50-55. doi: [10.1109/ICCI51257.2020.9247706](https://doi.org/10.1109/ICCI51257.2020.9247706).</a:t>
            </a:r>
          </a:p>
          <a:p>
            <a:pPr algn="just">
              <a:lnSpc>
                <a:spcPts val="2580"/>
              </a:lnSpc>
            </a:pPr>
            <a:endParaRPr lang="en-US" sz="1843">
              <a:solidFill>
                <a:srgbClr val="015438"/>
              </a:solidFill>
              <a:latin typeface="Montserrat"/>
              <a:ea typeface="Montserrat"/>
              <a:cs typeface="Montserrat"/>
              <a:sym typeface="Montserrat"/>
            </a:endParaRPr>
          </a:p>
          <a:p>
            <a:pPr marL="397981" lvl="1" indent="-198990" algn="just">
              <a:lnSpc>
                <a:spcPts val="2580"/>
              </a:lnSpc>
              <a:buFont typeface="Arial"/>
              <a:buChar char="•"/>
            </a:pPr>
            <a:r>
              <a:rPr lang="en-US" sz="1843">
                <a:solidFill>
                  <a:srgbClr val="015438"/>
                </a:solidFill>
                <a:latin typeface="Montserrat"/>
                <a:ea typeface="Montserrat"/>
                <a:cs typeface="Montserrat"/>
                <a:sym typeface="Montserrat"/>
              </a:rPr>
              <a:t>3. N. K. K. Munir, H. Zainuddin, and S. A. Samad, "Convolutional Autoencoder-based Deep Learning Model for Identification of Red Palm Weevil Signals," *2019 IEEE 7th Conference on Systems, Process and Control (ICSPC)*, Malacca, Malaysia, 2019, pp. 89-94. doi: [10.1109/ICSPC47137.2019.9068063](https://doi.org/10.1109/ICSPC47137.2019.9068063).</a:t>
            </a:r>
          </a:p>
          <a:p>
            <a:pPr algn="just">
              <a:lnSpc>
                <a:spcPts val="2580"/>
              </a:lnSpc>
            </a:pPr>
            <a:endParaRPr lang="en-US" sz="1843">
              <a:solidFill>
                <a:srgbClr val="015438"/>
              </a:solidFill>
              <a:latin typeface="Montserrat"/>
              <a:ea typeface="Montserrat"/>
              <a:cs typeface="Montserrat"/>
              <a:sym typeface="Montserrat"/>
            </a:endParaRPr>
          </a:p>
          <a:p>
            <a:pPr marL="397981" lvl="1" indent="-198990" algn="just">
              <a:lnSpc>
                <a:spcPts val="2580"/>
              </a:lnSpc>
              <a:buFont typeface="Arial"/>
              <a:buChar char="•"/>
            </a:pPr>
            <a:r>
              <a:rPr lang="en-US" sz="1843">
                <a:solidFill>
                  <a:srgbClr val="015438"/>
                </a:solidFill>
                <a:latin typeface="Montserrat"/>
                <a:ea typeface="Montserrat"/>
                <a:cs typeface="Montserrat"/>
                <a:sym typeface="Montserrat"/>
              </a:rPr>
              <a:t>4. A. A. Shaikh and S. T. Jan, "Red Palm Weevil Detection System for Early Warning and Mitigation of Crop Loss," *2021 IEEE International Conference on Engineering, Technology, and Innovation (ICE/ITMC)*, Cardiff, UK, 2021, pp. 1-7. doi: [10.1109/ICE/ITMC52061.2021.9570024](https://doi.org/10.1109/ICE/ITMC52061.2021.9570024).</a:t>
            </a:r>
          </a:p>
          <a:p>
            <a:pPr algn="just">
              <a:lnSpc>
                <a:spcPts val="2580"/>
              </a:lnSpc>
            </a:pPr>
            <a:endParaRPr lang="en-US" sz="1843">
              <a:solidFill>
                <a:srgbClr val="015438"/>
              </a:solidFill>
              <a:latin typeface="Montserrat"/>
              <a:ea typeface="Montserrat"/>
              <a:cs typeface="Montserrat"/>
              <a:sym typeface="Montserrat"/>
            </a:endParaRPr>
          </a:p>
          <a:p>
            <a:pPr marL="397255" lvl="1" indent="-198628" algn="just">
              <a:lnSpc>
                <a:spcPts val="2575"/>
              </a:lnSpc>
              <a:buFont typeface="Arial"/>
              <a:buChar char="•"/>
            </a:pPr>
            <a:r>
              <a:rPr lang="en-US" sz="1839">
                <a:solidFill>
                  <a:srgbClr val="015438"/>
                </a:solidFill>
                <a:latin typeface="Montserrat"/>
                <a:ea typeface="Montserrat"/>
                <a:cs typeface="Montserrat"/>
                <a:sym typeface="Montserrat"/>
              </a:rPr>
              <a:t>5. D. Nesarajan, L. Kunalan, M. Logeswaran, S. Kasthuriarachchi,&amp; D. Lunugalage (2020). “Coconut Disease Prediction System Using Image Processing and Deep Learning Techniques” 2020 IEEE 4th International Conference on Image Processing, Applications and Systems (IPAS), pp. 212-217</a:t>
            </a:r>
          </a:p>
          <a:p>
            <a:pPr algn="just">
              <a:lnSpc>
                <a:spcPts val="2720"/>
              </a:lnSpc>
            </a:pPr>
            <a:endParaRPr lang="en-US" sz="1839">
              <a:solidFill>
                <a:srgbClr val="015438"/>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35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448028" y="2813510"/>
            <a:ext cx="4012827" cy="3930452"/>
          </a:xfrm>
          <a:custGeom>
            <a:avLst/>
            <a:gdLst/>
            <a:ahLst/>
            <a:cxnLst/>
            <a:rect l="l" t="t" r="r" b="b"/>
            <a:pathLst>
              <a:path w="4012827" h="3930452">
                <a:moveTo>
                  <a:pt x="0" y="0"/>
                </a:moveTo>
                <a:lnTo>
                  <a:pt x="4012827" y="0"/>
                </a:lnTo>
                <a:lnTo>
                  <a:pt x="4012827" y="3930453"/>
                </a:lnTo>
                <a:lnTo>
                  <a:pt x="0" y="3930453"/>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151797" y="1447815"/>
            <a:ext cx="9602496" cy="2233393"/>
          </a:xfrm>
          <a:prstGeom prst="rect">
            <a:avLst/>
          </a:prstGeom>
        </p:spPr>
        <p:txBody>
          <a:bodyPr lIns="0" tIns="0" rIns="0" bIns="0" rtlCol="0" anchor="t">
            <a:spAutoFit/>
          </a:bodyPr>
          <a:lstStyle/>
          <a:p>
            <a:pPr algn="l">
              <a:lnSpc>
                <a:spcPts val="8722"/>
              </a:lnSpc>
            </a:pPr>
            <a:r>
              <a:rPr lang="en-US" sz="7857" spc="-636">
                <a:solidFill>
                  <a:srgbClr val="015438"/>
                </a:solidFill>
                <a:latin typeface="League Spartan"/>
                <a:ea typeface="League Spartan"/>
                <a:cs typeface="League Spartan"/>
                <a:sym typeface="League Spartan"/>
              </a:rPr>
              <a:t>Growth and Fertility Management</a:t>
            </a:r>
          </a:p>
        </p:txBody>
      </p:sp>
      <p:sp>
        <p:nvSpPr>
          <p:cNvPr id="8" name="Freeform 8"/>
          <p:cNvSpPr/>
          <p:nvPr/>
        </p:nvSpPr>
        <p:spPr>
          <a:xfrm>
            <a:off x="4945381" y="623236"/>
            <a:ext cx="3365331" cy="3403622"/>
          </a:xfrm>
          <a:custGeom>
            <a:avLst/>
            <a:gdLst/>
            <a:ahLst/>
            <a:cxnLst/>
            <a:rect l="l" t="t" r="r" b="b"/>
            <a:pathLst>
              <a:path w="3365331" h="3403622">
                <a:moveTo>
                  <a:pt x="0" y="0"/>
                </a:moveTo>
                <a:lnTo>
                  <a:pt x="3365332" y="0"/>
                </a:lnTo>
                <a:lnTo>
                  <a:pt x="3365332" y="3403623"/>
                </a:lnTo>
                <a:lnTo>
                  <a:pt x="0" y="340362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59107" y="1381140"/>
            <a:ext cx="7010904" cy="7010904"/>
          </a:xfrm>
          <a:custGeom>
            <a:avLst/>
            <a:gdLst/>
            <a:ahLst/>
            <a:cxnLst/>
            <a:rect l="l" t="t" r="r" b="b"/>
            <a:pathLst>
              <a:path w="7010904" h="7010904">
                <a:moveTo>
                  <a:pt x="0" y="0"/>
                </a:moveTo>
                <a:lnTo>
                  <a:pt x="7010904" y="0"/>
                </a:lnTo>
                <a:lnTo>
                  <a:pt x="7010904" y="7010904"/>
                </a:lnTo>
                <a:lnTo>
                  <a:pt x="0" y="7010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74607" y="1314450"/>
            <a:ext cx="6077190" cy="60771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b="-50273"/>
              </a:stretch>
            </a:blipFill>
            <a:ln w="76200" cap="sq">
              <a:solidFill>
                <a:srgbClr val="FFFFFF"/>
              </a:solidFill>
              <a:prstDash val="solid"/>
              <a:miter/>
            </a:ln>
          </p:spPr>
          <p:txBody>
            <a:bodyPr/>
            <a:lstStyle/>
            <a:p>
              <a:endParaRPr lang="en-US"/>
            </a:p>
          </p:txBody>
        </p:sp>
      </p:grpSp>
      <p:sp>
        <p:nvSpPr>
          <p:cNvPr id="12" name="TextBox 12"/>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13" name="Group 13"/>
          <p:cNvGrpSpPr/>
          <p:nvPr/>
        </p:nvGrpSpPr>
        <p:grpSpPr>
          <a:xfrm>
            <a:off x="4754881" y="8211069"/>
            <a:ext cx="9983939" cy="1796975"/>
            <a:chOff x="0" y="0"/>
            <a:chExt cx="13311919" cy="2395967"/>
          </a:xfrm>
        </p:grpSpPr>
        <p:sp>
          <p:nvSpPr>
            <p:cNvPr id="14" name="TextBox 14"/>
            <p:cNvSpPr txBox="1"/>
            <p:nvPr/>
          </p:nvSpPr>
          <p:spPr>
            <a:xfrm>
              <a:off x="0" y="1769322"/>
              <a:ext cx="13311919" cy="626645"/>
            </a:xfrm>
            <a:prstGeom prst="rect">
              <a:avLst/>
            </a:prstGeom>
          </p:spPr>
          <p:txBody>
            <a:bodyPr lIns="0" tIns="0" rIns="0" bIns="0" rtlCol="0" anchor="t">
              <a:spAutoFit/>
            </a:bodyPr>
            <a:lstStyle/>
            <a:p>
              <a:pPr algn="l">
                <a:lnSpc>
                  <a:spcPts val="3998"/>
                </a:lnSpc>
              </a:pPr>
              <a:r>
                <a:rPr lang="en-US" sz="2855">
                  <a:solidFill>
                    <a:srgbClr val="015438"/>
                  </a:solidFill>
                  <a:latin typeface="Montserrat"/>
                  <a:ea typeface="Montserrat"/>
                  <a:cs typeface="Montserrat"/>
                  <a:sym typeface="Montserrat"/>
                </a:rPr>
                <a:t>Bachelor of Science (Hons) in Information Technology ​</a:t>
              </a:r>
            </a:p>
          </p:txBody>
        </p:sp>
        <p:sp>
          <p:nvSpPr>
            <p:cNvPr id="15" name="TextBox 15"/>
            <p:cNvSpPr txBox="1"/>
            <p:nvPr/>
          </p:nvSpPr>
          <p:spPr>
            <a:xfrm>
              <a:off x="0" y="-95250"/>
              <a:ext cx="6975846" cy="1151043"/>
            </a:xfrm>
            <a:prstGeom prst="rect">
              <a:avLst/>
            </a:prstGeom>
          </p:spPr>
          <p:txBody>
            <a:bodyPr lIns="0" tIns="0" rIns="0" bIns="0" rtlCol="0" anchor="t">
              <a:spAutoFit/>
            </a:bodyPr>
            <a:lstStyle/>
            <a:p>
              <a:pPr algn="l">
                <a:lnSpc>
                  <a:spcPts val="7279"/>
                </a:lnSpc>
              </a:pPr>
              <a:r>
                <a:rPr lang="en-US" sz="5199">
                  <a:solidFill>
                    <a:srgbClr val="015438"/>
                  </a:solidFill>
                  <a:latin typeface="Canva Sans Bold"/>
                  <a:ea typeface="Canva Sans Bold"/>
                  <a:cs typeface="Canva Sans Bold"/>
                  <a:sym typeface="Canva Sans Bold"/>
                </a:rPr>
                <a:t>Adithya E.L.A.Y.</a:t>
              </a:r>
            </a:p>
          </p:txBody>
        </p:sp>
        <p:sp>
          <p:nvSpPr>
            <p:cNvPr id="16" name="TextBox 16"/>
            <p:cNvSpPr txBox="1"/>
            <p:nvPr/>
          </p:nvSpPr>
          <p:spPr>
            <a:xfrm>
              <a:off x="0" y="989118"/>
              <a:ext cx="6975846" cy="751628"/>
            </a:xfrm>
            <a:prstGeom prst="rect">
              <a:avLst/>
            </a:prstGeom>
          </p:spPr>
          <p:txBody>
            <a:bodyPr lIns="0" tIns="0" rIns="0" bIns="0" rtlCol="0" anchor="t">
              <a:spAutoFit/>
            </a:bodyPr>
            <a:lstStyle/>
            <a:p>
              <a:pPr algn="l">
                <a:lnSpc>
                  <a:spcPts val="4759"/>
                </a:lnSpc>
              </a:pPr>
              <a:r>
                <a:rPr lang="en-US" sz="3399">
                  <a:solidFill>
                    <a:srgbClr val="015438"/>
                  </a:solidFill>
                  <a:latin typeface="Canva Sans Bold"/>
                  <a:ea typeface="Canva Sans Bold"/>
                  <a:cs typeface="Canva Sans Bold"/>
                  <a:sym typeface="Canva Sans Bold"/>
                </a:rPr>
                <a:t>IT21193736</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288110" y="6581301"/>
            <a:ext cx="2927141" cy="2960446"/>
          </a:xfrm>
          <a:custGeom>
            <a:avLst/>
            <a:gdLst/>
            <a:ahLst/>
            <a:cxnLst/>
            <a:rect l="l" t="t" r="r" b="b"/>
            <a:pathLst>
              <a:path w="2927141" h="2960446">
                <a:moveTo>
                  <a:pt x="2927141" y="2960446"/>
                </a:moveTo>
                <a:lnTo>
                  <a:pt x="0" y="2960446"/>
                </a:lnTo>
                <a:lnTo>
                  <a:pt x="0" y="0"/>
                </a:lnTo>
                <a:lnTo>
                  <a:pt x="2927141" y="0"/>
                </a:lnTo>
                <a:lnTo>
                  <a:pt x="2927141" y="2960446"/>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862402" y="2535290"/>
            <a:ext cx="6028502" cy="6028502"/>
          </a:xfrm>
          <a:custGeom>
            <a:avLst/>
            <a:gdLst/>
            <a:ahLst/>
            <a:cxnLst/>
            <a:rect l="l" t="t" r="r" b="b"/>
            <a:pathLst>
              <a:path w="6028502" h="6028502">
                <a:moveTo>
                  <a:pt x="0" y="0"/>
                </a:moveTo>
                <a:lnTo>
                  <a:pt x="6028502" y="0"/>
                </a:lnTo>
                <a:lnTo>
                  <a:pt x="6028502" y="6028501"/>
                </a:lnTo>
                <a:lnTo>
                  <a:pt x="0" y="6028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2665279" y="2477945"/>
            <a:ext cx="5225625" cy="522562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7296" r="-12703"/>
              </a:stretch>
            </a:blipFill>
            <a:ln w="76200" cap="sq">
              <a:solidFill>
                <a:srgbClr val="FFFFFF"/>
              </a:solidFill>
              <a:prstDash val="solid"/>
              <a:miter/>
            </a:ln>
          </p:spPr>
          <p:txBody>
            <a:bodyPr/>
            <a:lstStyle/>
            <a:p>
              <a:endParaRPr lang="en-US"/>
            </a:p>
          </p:txBody>
        </p:sp>
      </p:grpSp>
      <p:sp>
        <p:nvSpPr>
          <p:cNvPr id="6" name="TextBox 6"/>
          <p:cNvSpPr txBox="1"/>
          <p:nvPr/>
        </p:nvSpPr>
        <p:spPr>
          <a:xfrm>
            <a:off x="2736139" y="3533860"/>
            <a:ext cx="8811939" cy="5587717"/>
          </a:xfrm>
          <a:prstGeom prst="rect">
            <a:avLst/>
          </a:prstGeom>
        </p:spPr>
        <p:txBody>
          <a:bodyPr lIns="0" tIns="0" rIns="0" bIns="0" rtlCol="0" anchor="t">
            <a:spAutoFit/>
          </a:bodyPr>
          <a:lstStyle/>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In coconut farming, the application of NPK (Nitrogen, Phosphorus, and Potassium) fertilizers is crucial for ensuring healthy growth, higher yields, and better-quality of coconuts. </a:t>
            </a:r>
          </a:p>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This solution uses NPK sensors to monitor soil fertility in real-time, providing tailored fertilizer recommendations to ensure optimal nutrient levels for healthy coconut tree growth.</a:t>
            </a:r>
          </a:p>
          <a:p>
            <a:pPr algn="just">
              <a:lnSpc>
                <a:spcPts val="4072"/>
              </a:lnSpc>
            </a:pPr>
            <a:endParaRPr lang="en-US" sz="2908">
              <a:solidFill>
                <a:srgbClr val="015438"/>
              </a:solidFill>
              <a:latin typeface="Montserrat"/>
              <a:ea typeface="Montserrat"/>
              <a:cs typeface="Montserrat"/>
              <a:sym typeface="Montserrat"/>
            </a:endParaRPr>
          </a:p>
        </p:txBody>
      </p:sp>
      <p:grpSp>
        <p:nvGrpSpPr>
          <p:cNvPr id="7" name="Group 7"/>
          <p:cNvGrpSpPr/>
          <p:nvPr/>
        </p:nvGrpSpPr>
        <p:grpSpPr>
          <a:xfrm>
            <a:off x="-2859617" y="-87734"/>
            <a:ext cx="5386205" cy="10462468"/>
            <a:chOff x="0" y="0"/>
            <a:chExt cx="1418589" cy="2755547"/>
          </a:xfrm>
        </p:grpSpPr>
        <p:sp>
          <p:nvSpPr>
            <p:cNvPr id="8" name="Freeform 8"/>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9" name="TextBox 9"/>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0" name="Freeform 10"/>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2" name="TextBox 12"/>
          <p:cNvSpPr txBox="1"/>
          <p:nvPr/>
        </p:nvSpPr>
        <p:spPr>
          <a:xfrm>
            <a:off x="3223320" y="970101"/>
            <a:ext cx="5821839"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Introduction of</a:t>
            </a:r>
          </a:p>
        </p:txBody>
      </p:sp>
      <p:sp>
        <p:nvSpPr>
          <p:cNvPr id="13" name="TextBox 13"/>
          <p:cNvSpPr txBox="1"/>
          <p:nvPr/>
        </p:nvSpPr>
        <p:spPr>
          <a:xfrm>
            <a:off x="3223320" y="2003002"/>
            <a:ext cx="6873180" cy="1578483"/>
          </a:xfrm>
          <a:prstGeom prst="rect">
            <a:avLst/>
          </a:prstGeom>
        </p:spPr>
        <p:txBody>
          <a:bodyPr lIns="0" tIns="0" rIns="0" bIns="0" rtlCol="0" anchor="t">
            <a:spAutoFit/>
          </a:bodyPr>
          <a:lstStyle/>
          <a:p>
            <a:pPr algn="l">
              <a:lnSpc>
                <a:spcPts val="6216"/>
              </a:lnSpc>
            </a:pPr>
            <a:r>
              <a:rPr lang="en-US" sz="5600" spc="-453">
                <a:solidFill>
                  <a:srgbClr val="015438"/>
                </a:solidFill>
                <a:latin typeface="League Spartan"/>
                <a:ea typeface="League Spartan"/>
                <a:cs typeface="League Spartan"/>
                <a:sym typeface="League Spartan"/>
              </a:rPr>
              <a:t>Growth and Fertility Management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35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062719" y="3822419"/>
            <a:ext cx="3949901" cy="3949901"/>
          </a:xfrm>
          <a:custGeom>
            <a:avLst/>
            <a:gdLst/>
            <a:ahLst/>
            <a:cxnLst/>
            <a:rect l="l" t="t" r="r" b="b"/>
            <a:pathLst>
              <a:path w="3949901" h="3949901">
                <a:moveTo>
                  <a:pt x="0" y="0"/>
                </a:moveTo>
                <a:lnTo>
                  <a:pt x="3949902" y="0"/>
                </a:lnTo>
                <a:lnTo>
                  <a:pt x="3949902" y="3949902"/>
                </a:lnTo>
                <a:lnTo>
                  <a:pt x="0" y="3949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588768" y="3784847"/>
            <a:ext cx="3423853" cy="34238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24906" b="-24906"/>
              </a:stretch>
            </a:blipFill>
            <a:ln w="76200" cap="sq">
              <a:solidFill>
                <a:srgbClr val="FFFFFF"/>
              </a:solidFill>
              <a:prstDash val="solid"/>
              <a:miter/>
            </a:ln>
          </p:spPr>
          <p:txBody>
            <a:bodyPr/>
            <a:lstStyle/>
            <a:p>
              <a:endParaRPr lang="en-US"/>
            </a:p>
          </p:txBody>
        </p:sp>
      </p:grpSp>
      <p:sp>
        <p:nvSpPr>
          <p:cNvPr id="11" name="Freeform 11"/>
          <p:cNvSpPr/>
          <p:nvPr/>
        </p:nvSpPr>
        <p:spPr>
          <a:xfrm>
            <a:off x="10484892" y="2282937"/>
            <a:ext cx="3528419" cy="3568566"/>
          </a:xfrm>
          <a:custGeom>
            <a:avLst/>
            <a:gdLst/>
            <a:ahLst/>
            <a:cxnLst/>
            <a:rect l="l" t="t" r="r" b="b"/>
            <a:pathLst>
              <a:path w="3528419" h="3568566">
                <a:moveTo>
                  <a:pt x="0" y="0"/>
                </a:moveTo>
                <a:lnTo>
                  <a:pt x="3528419" y="0"/>
                </a:lnTo>
                <a:lnTo>
                  <a:pt x="3528419" y="3568566"/>
                </a:lnTo>
                <a:lnTo>
                  <a:pt x="0" y="3568566"/>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085850" y="1169611"/>
            <a:ext cx="3903640"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Overview of</a:t>
            </a:r>
          </a:p>
        </p:txBody>
      </p:sp>
      <p:sp>
        <p:nvSpPr>
          <p:cNvPr id="13" name="TextBox 13"/>
          <p:cNvSpPr txBox="1"/>
          <p:nvPr/>
        </p:nvSpPr>
        <p:spPr>
          <a:xfrm>
            <a:off x="1085850" y="1976734"/>
            <a:ext cx="9456192"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Research Problem</a:t>
            </a:r>
          </a:p>
        </p:txBody>
      </p:sp>
      <p:sp>
        <p:nvSpPr>
          <p:cNvPr id="14" name="TextBox 14"/>
          <p:cNvSpPr txBox="1"/>
          <p:nvPr/>
        </p:nvSpPr>
        <p:spPr>
          <a:xfrm>
            <a:off x="5813946" y="4371868"/>
            <a:ext cx="7955076" cy="2902119"/>
          </a:xfrm>
          <a:prstGeom prst="rect">
            <a:avLst/>
          </a:prstGeom>
        </p:spPr>
        <p:txBody>
          <a:bodyPr lIns="0" tIns="0" rIns="0" bIns="0" rtlCol="0" anchor="t">
            <a:spAutoFit/>
          </a:bodyPr>
          <a:lstStyle/>
          <a:p>
            <a:pPr marL="592286" lvl="1" indent="-296143" algn="just">
              <a:lnSpc>
                <a:spcPts val="3840"/>
              </a:lnSpc>
              <a:buFont typeface="Arial"/>
              <a:buChar char="•"/>
            </a:pPr>
            <a:r>
              <a:rPr lang="en-US" sz="2743">
                <a:solidFill>
                  <a:srgbClr val="015438"/>
                </a:solidFill>
                <a:latin typeface="Montserrat"/>
                <a:ea typeface="Montserrat"/>
                <a:cs typeface="Montserrat"/>
                <a:sym typeface="Montserrat"/>
              </a:rPr>
              <a:t>Today, coconut farmers in Sri Lanka have reduced the productivity of coconut cultivation due to the regular application of coconut fertilizers.</a:t>
            </a:r>
          </a:p>
          <a:p>
            <a:pPr marL="592286" lvl="1" indent="-296143" algn="just">
              <a:lnSpc>
                <a:spcPts val="3840"/>
              </a:lnSpc>
              <a:buFont typeface="Arial"/>
              <a:buChar char="•"/>
            </a:pPr>
            <a:r>
              <a:rPr lang="en-US" sz="2743">
                <a:solidFill>
                  <a:srgbClr val="015438"/>
                </a:solidFill>
                <a:latin typeface="Montserrat"/>
                <a:ea typeface="Montserrat"/>
                <a:cs typeface="Montserrat"/>
                <a:sym typeface="Montserrat"/>
              </a:rPr>
              <a:t>Coconut growers not being able to check the quality of the soil every six months</a:t>
            </a:r>
          </a:p>
        </p:txBody>
      </p:sp>
      <p:sp>
        <p:nvSpPr>
          <p:cNvPr id="15" name="TextBox 15"/>
          <p:cNvSpPr txBox="1"/>
          <p:nvPr/>
        </p:nvSpPr>
        <p:spPr>
          <a:xfrm>
            <a:off x="1085850" y="8200946"/>
            <a:ext cx="12737543" cy="959019"/>
          </a:xfrm>
          <a:prstGeom prst="rect">
            <a:avLst/>
          </a:prstGeom>
        </p:spPr>
        <p:txBody>
          <a:bodyPr lIns="0" tIns="0" rIns="0" bIns="0" rtlCol="0" anchor="t">
            <a:spAutoFit/>
          </a:bodyPr>
          <a:lstStyle/>
          <a:p>
            <a:pPr marL="592284" lvl="1" indent="-296142" algn="just">
              <a:lnSpc>
                <a:spcPts val="3840"/>
              </a:lnSpc>
              <a:buFont typeface="Arial"/>
              <a:buChar char="•"/>
            </a:pPr>
            <a:r>
              <a:rPr lang="en-US" sz="2743">
                <a:solidFill>
                  <a:srgbClr val="015438"/>
                </a:solidFill>
                <a:latin typeface="Montserrat"/>
                <a:ea typeface="Montserrat"/>
                <a:cs typeface="Montserrat"/>
                <a:sym typeface="Montserrat"/>
              </a:rPr>
              <a:t>Although the soil samples were tested by the Sri Lanka Coconut Research Institute, it took a very long time and cost a lot.</a:t>
            </a:r>
          </a:p>
        </p:txBody>
      </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Novelty</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r="-38888"/>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906" r="-24906"/>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6" name="TextBox 16"/>
          <p:cNvSpPr txBox="1"/>
          <p:nvPr/>
        </p:nvSpPr>
        <p:spPr>
          <a:xfrm>
            <a:off x="3374674" y="4159754"/>
            <a:ext cx="10091389" cy="4458659"/>
          </a:xfrm>
          <a:prstGeom prst="rect">
            <a:avLst/>
          </a:prstGeom>
        </p:spPr>
        <p:txBody>
          <a:bodyPr lIns="0" tIns="0" rIns="0" bIns="0" rtlCol="0" anchor="t">
            <a:spAutoFit/>
          </a:bodyPr>
          <a:lstStyle/>
          <a:p>
            <a:pPr marL="609032" lvl="1" indent="-304516" algn="just">
              <a:lnSpc>
                <a:spcPts val="3949"/>
              </a:lnSpc>
              <a:buFont typeface="Arial"/>
              <a:buChar char="•"/>
            </a:pPr>
            <a:r>
              <a:rPr lang="en-US" sz="2820">
                <a:solidFill>
                  <a:srgbClr val="015438"/>
                </a:solidFill>
                <a:latin typeface="Montserrat"/>
                <a:ea typeface="Montserrat"/>
                <a:cs typeface="Montserrat"/>
                <a:sym typeface="Montserrat"/>
              </a:rPr>
              <a:t>But with this IoT device and mobile application, the components of the soil can be identified and the amount of fertilizer required for that soil can be determined very quickly and at a low cost.</a:t>
            </a:r>
          </a:p>
          <a:p>
            <a:pPr algn="just">
              <a:lnSpc>
                <a:spcPts val="3949"/>
              </a:lnSpc>
            </a:pPr>
            <a:endParaRPr lang="en-US" sz="2820">
              <a:solidFill>
                <a:srgbClr val="015438"/>
              </a:solidFill>
              <a:latin typeface="Montserrat"/>
              <a:ea typeface="Montserrat"/>
              <a:cs typeface="Montserrat"/>
              <a:sym typeface="Montserrat"/>
            </a:endParaRPr>
          </a:p>
          <a:p>
            <a:pPr marL="609032" lvl="1" indent="-304516" algn="just">
              <a:lnSpc>
                <a:spcPts val="3949"/>
              </a:lnSpc>
              <a:buFont typeface="Arial"/>
              <a:buChar char="•"/>
            </a:pPr>
            <a:r>
              <a:rPr lang="en-US" sz="2820">
                <a:solidFill>
                  <a:srgbClr val="015438"/>
                </a:solidFill>
                <a:latin typeface="Montserrat"/>
                <a:ea typeface="Montserrat"/>
                <a:cs typeface="Montserrat"/>
                <a:sym typeface="Montserrat"/>
              </a:rPr>
              <a:t>By determining the soil components of coconut varieties native to Sri Lanka, it is possible to increase the yield of those varieties and increase the quantity of those varieties.</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1205" y="1219200"/>
            <a:ext cx="7943998"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Sub Objectives</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06" r="-24906"/>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r="-25046"/>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6" name="TextBox 16"/>
          <p:cNvSpPr txBox="1"/>
          <p:nvPr/>
        </p:nvSpPr>
        <p:spPr>
          <a:xfrm>
            <a:off x="3103387" y="3410490"/>
            <a:ext cx="10250849" cy="2389506"/>
          </a:xfrm>
          <a:prstGeom prst="rect">
            <a:avLst/>
          </a:prstGeom>
        </p:spPr>
        <p:txBody>
          <a:bodyPr lIns="0" tIns="0" rIns="0" bIns="0" rtlCol="0" anchor="t">
            <a:spAutoFit/>
          </a:bodyPr>
          <a:lstStyle/>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By attaching the IOT device to the soil, the amount of NPK present in the soil can be found and the required amount of NPK can be added to the soil.</a:t>
            </a:r>
          </a:p>
          <a:p>
            <a:pPr algn="just">
              <a:lnSpc>
                <a:spcPts val="4011"/>
              </a:lnSpc>
            </a:pPr>
            <a:endParaRPr lang="en-US" sz="2865">
              <a:solidFill>
                <a:srgbClr val="015438"/>
              </a:solidFill>
              <a:latin typeface="Montserrat"/>
              <a:ea typeface="Montserrat"/>
              <a:cs typeface="Montserrat"/>
              <a:sym typeface="Montserrat"/>
            </a:endParaRPr>
          </a:p>
          <a:p>
            <a:pPr algn="just">
              <a:lnSpc>
                <a:spcPts val="2949"/>
              </a:lnSpc>
            </a:pPr>
            <a:endParaRPr lang="en-US" sz="2865">
              <a:solidFill>
                <a:srgbClr val="015438"/>
              </a:solidFill>
              <a:latin typeface="Montserrat"/>
              <a:ea typeface="Montserrat"/>
              <a:cs typeface="Montserrat"/>
              <a:sym typeface="Montserrat"/>
            </a:endParaRP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496802" y="2575253"/>
            <a:ext cx="1980085" cy="19800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a:ln w="76200" cap="sq">
              <a:solidFill>
                <a:srgbClr val="95C435"/>
              </a:solidFill>
              <a:prstDash val="solid"/>
              <a:miter/>
            </a:ln>
          </p:spPr>
          <p:txBody>
            <a:bodyPr/>
            <a:lstStyle/>
            <a:p>
              <a:endParaRPr lang="en-US"/>
            </a:p>
          </p:txBody>
        </p:sp>
      </p:grpSp>
      <p:grpSp>
        <p:nvGrpSpPr>
          <p:cNvPr id="5" name="Group 5"/>
          <p:cNvGrpSpPr/>
          <p:nvPr/>
        </p:nvGrpSpPr>
        <p:grpSpPr>
          <a:xfrm>
            <a:off x="12546388" y="700009"/>
            <a:ext cx="2625823" cy="26258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220" r="-27220"/>
              </a:stretch>
            </a:blipFill>
            <a:ln w="76200" cap="sq">
              <a:solidFill>
                <a:srgbClr val="95C435"/>
              </a:solidFill>
              <a:prstDash val="solid"/>
              <a:miter/>
            </a:ln>
          </p:spPr>
          <p:txBody>
            <a:bodyPr/>
            <a:lstStyle/>
            <a:p>
              <a:endParaRPr lang="en-US"/>
            </a:p>
          </p:txBody>
        </p:sp>
      </p:grpSp>
      <p:grpSp>
        <p:nvGrpSpPr>
          <p:cNvPr id="7" name="Group 7"/>
          <p:cNvGrpSpPr/>
          <p:nvPr/>
        </p:nvGrpSpPr>
        <p:grpSpPr>
          <a:xfrm>
            <a:off x="14715121" y="1077649"/>
            <a:ext cx="2034381" cy="20343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r="-25046"/>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Freeform 15"/>
          <p:cNvSpPr/>
          <p:nvPr/>
        </p:nvSpPr>
        <p:spPr>
          <a:xfrm>
            <a:off x="2955398" y="3493030"/>
            <a:ext cx="10486270" cy="5125165"/>
          </a:xfrm>
          <a:custGeom>
            <a:avLst/>
            <a:gdLst/>
            <a:ahLst/>
            <a:cxnLst/>
            <a:rect l="l" t="t" r="r" b="b"/>
            <a:pathLst>
              <a:path w="10486270" h="5125165">
                <a:moveTo>
                  <a:pt x="0" y="0"/>
                </a:moveTo>
                <a:lnTo>
                  <a:pt x="10486270" y="0"/>
                </a:lnTo>
                <a:lnTo>
                  <a:pt x="10486270" y="5125165"/>
                </a:lnTo>
                <a:lnTo>
                  <a:pt x="0" y="51251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8" name="TextBox 18"/>
          <p:cNvSpPr txBox="1"/>
          <p:nvPr/>
        </p:nvSpPr>
        <p:spPr>
          <a:xfrm>
            <a:off x="3351205" y="3970665"/>
            <a:ext cx="5957794" cy="325400"/>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AN IoT BASED SECURE SMART FARMING</a:t>
            </a:r>
          </a:p>
        </p:txBody>
      </p:sp>
      <p:sp>
        <p:nvSpPr>
          <p:cNvPr id="19" name="TextBox 19"/>
          <p:cNvSpPr txBox="1"/>
          <p:nvPr/>
        </p:nvSpPr>
        <p:spPr>
          <a:xfrm>
            <a:off x="3351205" y="4362740"/>
            <a:ext cx="9720454" cy="3883025"/>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This research for some farming crops.</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This research implement the NPK IOT device and Mobile app  but it can’t  use for Sri Lankan Coconut Growing.</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Determining which fertilizers are appropriate by determining soil constituents from a diseased coconut plantation</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Incorporation of soil data of coconut varieties indigenous to Sri Lanka</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Using mobile phone software and IoT devices to quickly identify what fertilizer is needed for coconut cultivation</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Cloud-based Storage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496802" y="2575253"/>
            <a:ext cx="1980085" cy="19800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a:ln w="76200" cap="sq">
              <a:solidFill>
                <a:srgbClr val="95C435"/>
              </a:solidFill>
              <a:prstDash val="solid"/>
              <a:miter/>
            </a:ln>
          </p:spPr>
          <p:txBody>
            <a:bodyPr/>
            <a:lstStyle/>
            <a:p>
              <a:endParaRPr lang="en-US"/>
            </a:p>
          </p:txBody>
        </p:sp>
      </p:grpSp>
      <p:grpSp>
        <p:nvGrpSpPr>
          <p:cNvPr id="5" name="Group 5"/>
          <p:cNvGrpSpPr/>
          <p:nvPr/>
        </p:nvGrpSpPr>
        <p:grpSpPr>
          <a:xfrm>
            <a:off x="12546388" y="700009"/>
            <a:ext cx="2625823" cy="26258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3057" r="-17036"/>
              </a:stretch>
            </a:blipFill>
            <a:ln w="76200" cap="sq">
              <a:solidFill>
                <a:srgbClr val="95C435"/>
              </a:solidFill>
              <a:prstDash val="solid"/>
              <a:miter/>
            </a:ln>
          </p:spPr>
          <p:txBody>
            <a:bodyPr/>
            <a:lstStyle/>
            <a:p>
              <a:endParaRPr lang="en-US"/>
            </a:p>
          </p:txBody>
        </p:sp>
      </p:grpSp>
      <p:grpSp>
        <p:nvGrpSpPr>
          <p:cNvPr id="7" name="Group 7"/>
          <p:cNvGrpSpPr/>
          <p:nvPr/>
        </p:nvGrpSpPr>
        <p:grpSpPr>
          <a:xfrm>
            <a:off x="14715121" y="1077649"/>
            <a:ext cx="2034381" cy="20343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00" r="-25000"/>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Freeform 15"/>
          <p:cNvSpPr/>
          <p:nvPr/>
        </p:nvSpPr>
        <p:spPr>
          <a:xfrm>
            <a:off x="2955398" y="3493030"/>
            <a:ext cx="10486270" cy="5125165"/>
          </a:xfrm>
          <a:custGeom>
            <a:avLst/>
            <a:gdLst/>
            <a:ahLst/>
            <a:cxnLst/>
            <a:rect l="l" t="t" r="r" b="b"/>
            <a:pathLst>
              <a:path w="10486270" h="5125165">
                <a:moveTo>
                  <a:pt x="0" y="0"/>
                </a:moveTo>
                <a:lnTo>
                  <a:pt x="10486270" y="0"/>
                </a:lnTo>
                <a:lnTo>
                  <a:pt x="10486270" y="5125165"/>
                </a:lnTo>
                <a:lnTo>
                  <a:pt x="0" y="51251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8" name="TextBox 18"/>
          <p:cNvSpPr txBox="1"/>
          <p:nvPr/>
        </p:nvSpPr>
        <p:spPr>
          <a:xfrm>
            <a:off x="3351205" y="3970665"/>
            <a:ext cx="9062701" cy="639725"/>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AI Based IoT Framework for Soil Analysis and Fertilization Recommendation for Smart Coconut Farming</a:t>
            </a:r>
          </a:p>
        </p:txBody>
      </p:sp>
      <p:sp>
        <p:nvSpPr>
          <p:cNvPr id="19" name="TextBox 19"/>
          <p:cNvSpPr txBox="1"/>
          <p:nvPr/>
        </p:nvSpPr>
        <p:spPr>
          <a:xfrm>
            <a:off x="3351205" y="4867421"/>
            <a:ext cx="9757391" cy="3507509"/>
          </a:xfrm>
          <a:prstGeom prst="rect">
            <a:avLst/>
          </a:prstGeom>
        </p:spPr>
        <p:txBody>
          <a:bodyPr lIns="0" tIns="0" rIns="0" bIns="0" rtlCol="0" anchor="t">
            <a:spAutoFit/>
          </a:bodyPr>
          <a:lstStyle/>
          <a:p>
            <a:pPr marL="549207" lvl="1" indent="-274603" algn="just">
              <a:lnSpc>
                <a:spcPts val="2798"/>
              </a:lnSpc>
              <a:buFont typeface="Arial"/>
              <a:buChar char="•"/>
            </a:pPr>
            <a:r>
              <a:rPr lang="en-US" sz="2543">
                <a:solidFill>
                  <a:srgbClr val="357529"/>
                </a:solidFill>
                <a:latin typeface="Open Sauce"/>
                <a:ea typeface="Open Sauce"/>
                <a:cs typeface="Open Sauce"/>
                <a:sym typeface="Open Sauce"/>
              </a:rPr>
              <a:t>This experiment obtains the NPK level but does not provide the required amount of fertilizer.</a:t>
            </a:r>
          </a:p>
          <a:p>
            <a:pPr algn="just">
              <a:lnSpc>
                <a:spcPts val="2798"/>
              </a:lnSpc>
            </a:pPr>
            <a:endParaRPr lang="en-US" sz="2543">
              <a:solidFill>
                <a:srgbClr val="357529"/>
              </a:solidFill>
              <a:latin typeface="Open Sauce"/>
              <a:ea typeface="Open Sauce"/>
              <a:cs typeface="Open Sauce"/>
              <a:sym typeface="Open Sauce"/>
            </a:endParaRPr>
          </a:p>
          <a:p>
            <a:pPr marL="549207" lvl="1" indent="-274603" algn="just">
              <a:lnSpc>
                <a:spcPts val="2798"/>
              </a:lnSpc>
              <a:buFont typeface="Arial"/>
              <a:buChar char="•"/>
            </a:pPr>
            <a:r>
              <a:rPr lang="en-US" sz="2543">
                <a:solidFill>
                  <a:srgbClr val="357529"/>
                </a:solidFill>
                <a:latin typeface="Open Sauce"/>
                <a:ea typeface="Open Sauce"/>
                <a:cs typeface="Open Sauce"/>
                <a:sym typeface="Open Sauce"/>
              </a:rPr>
              <a:t>And this research use for only India. </a:t>
            </a:r>
          </a:p>
          <a:p>
            <a:pPr algn="just">
              <a:lnSpc>
                <a:spcPts val="2798"/>
              </a:lnSpc>
            </a:pPr>
            <a:endParaRPr lang="en-US" sz="2543">
              <a:solidFill>
                <a:srgbClr val="357529"/>
              </a:solidFill>
              <a:latin typeface="Open Sauce"/>
              <a:ea typeface="Open Sauce"/>
              <a:cs typeface="Open Sauce"/>
              <a:sym typeface="Open Sauce"/>
            </a:endParaRPr>
          </a:p>
          <a:p>
            <a:pPr marL="549207" lvl="1" indent="-274603" algn="just">
              <a:lnSpc>
                <a:spcPts val="2798"/>
              </a:lnSpc>
              <a:buFont typeface="Arial"/>
              <a:buChar char="•"/>
            </a:pPr>
            <a:r>
              <a:rPr lang="en-US" sz="2543">
                <a:solidFill>
                  <a:srgbClr val="357529"/>
                </a:solidFill>
                <a:latin typeface="Open Sauce"/>
                <a:ea typeface="Open Sauce"/>
                <a:cs typeface="Open Sauce"/>
                <a:sym typeface="Open Sauce"/>
              </a:rPr>
              <a:t>Incorporation of soil data of coconut varieties indigenous to Sri Lanka</a:t>
            </a:r>
          </a:p>
          <a:p>
            <a:pPr algn="just">
              <a:lnSpc>
                <a:spcPts val="2798"/>
              </a:lnSpc>
            </a:pPr>
            <a:endParaRPr lang="en-US" sz="2543">
              <a:solidFill>
                <a:srgbClr val="357529"/>
              </a:solidFill>
              <a:latin typeface="Open Sauce"/>
              <a:ea typeface="Open Sauce"/>
              <a:cs typeface="Open Sauce"/>
              <a:sym typeface="Open Sauce"/>
            </a:endParaRPr>
          </a:p>
          <a:p>
            <a:pPr marL="549207" lvl="1" indent="-274603" algn="just">
              <a:lnSpc>
                <a:spcPts val="2798"/>
              </a:lnSpc>
              <a:buFont typeface="Arial"/>
              <a:buChar char="•"/>
            </a:pPr>
            <a:r>
              <a:rPr lang="en-US" sz="2543">
                <a:solidFill>
                  <a:srgbClr val="357529"/>
                </a:solidFill>
                <a:latin typeface="Open Sauce"/>
                <a:ea typeface="Open Sauce"/>
                <a:cs typeface="Open Sauce"/>
                <a:sym typeface="Open Sauce"/>
              </a:rPr>
              <a:t>Using mobile phone software and IoT devices to quickly identify what fertilizer is needed for coconut cultivation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739807" y="6581301"/>
            <a:ext cx="2927141" cy="2960446"/>
          </a:xfrm>
          <a:custGeom>
            <a:avLst/>
            <a:gdLst/>
            <a:ahLst/>
            <a:cxnLst/>
            <a:rect l="l" t="t" r="r" b="b"/>
            <a:pathLst>
              <a:path w="2927141" h="2960446">
                <a:moveTo>
                  <a:pt x="2927141" y="2960446"/>
                </a:moveTo>
                <a:lnTo>
                  <a:pt x="0" y="2960446"/>
                </a:lnTo>
                <a:lnTo>
                  <a:pt x="0" y="0"/>
                </a:lnTo>
                <a:lnTo>
                  <a:pt x="2927141" y="0"/>
                </a:lnTo>
                <a:lnTo>
                  <a:pt x="2927141" y="2960446"/>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628750" y="1183775"/>
            <a:ext cx="1667205" cy="1632981"/>
          </a:xfrm>
          <a:custGeom>
            <a:avLst/>
            <a:gdLst/>
            <a:ahLst/>
            <a:cxnLst/>
            <a:rect l="l" t="t" r="r" b="b"/>
            <a:pathLst>
              <a:path w="1667205" h="1632981">
                <a:moveTo>
                  <a:pt x="0" y="0"/>
                </a:moveTo>
                <a:lnTo>
                  <a:pt x="1667205" y="0"/>
                </a:lnTo>
                <a:lnTo>
                  <a:pt x="1667205" y="1632981"/>
                </a:lnTo>
                <a:lnTo>
                  <a:pt x="0" y="1632981"/>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030935" y="2535290"/>
            <a:ext cx="6028502" cy="6028502"/>
          </a:xfrm>
          <a:custGeom>
            <a:avLst/>
            <a:gdLst/>
            <a:ahLst/>
            <a:cxnLst/>
            <a:rect l="l" t="t" r="r" b="b"/>
            <a:pathLst>
              <a:path w="6028502" h="6028502">
                <a:moveTo>
                  <a:pt x="0" y="0"/>
                </a:moveTo>
                <a:lnTo>
                  <a:pt x="6028502" y="0"/>
                </a:lnTo>
                <a:lnTo>
                  <a:pt x="6028502" y="6028501"/>
                </a:lnTo>
                <a:lnTo>
                  <a:pt x="0" y="60285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11833813" y="2477945"/>
            <a:ext cx="5225625" cy="52256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187" r="-25187"/>
              </a:stretch>
            </a:blipFill>
            <a:ln w="76200" cap="sq">
              <a:solidFill>
                <a:srgbClr val="FFFFFF"/>
              </a:solidFill>
              <a:prstDash val="solid"/>
              <a:miter/>
            </a:ln>
          </p:spPr>
          <p:txBody>
            <a:bodyPr/>
            <a:lstStyle/>
            <a:p>
              <a:endParaRPr lang="en-US"/>
            </a:p>
          </p:txBody>
        </p:sp>
      </p:grpSp>
      <p:grpSp>
        <p:nvGrpSpPr>
          <p:cNvPr id="7" name="Group 7"/>
          <p:cNvGrpSpPr/>
          <p:nvPr/>
        </p:nvGrpSpPr>
        <p:grpSpPr>
          <a:xfrm>
            <a:off x="3558660" y="5512708"/>
            <a:ext cx="6278647" cy="1733362"/>
            <a:chOff x="0" y="0"/>
            <a:chExt cx="1665840" cy="459893"/>
          </a:xfrm>
        </p:grpSpPr>
        <p:sp>
          <p:nvSpPr>
            <p:cNvPr id="8" name="Freeform 8"/>
            <p:cNvSpPr/>
            <p:nvPr/>
          </p:nvSpPr>
          <p:spPr>
            <a:xfrm>
              <a:off x="0" y="0"/>
              <a:ext cx="1665840" cy="459893"/>
            </a:xfrm>
            <a:custGeom>
              <a:avLst/>
              <a:gdLst/>
              <a:ahLst/>
              <a:cxnLst/>
              <a:rect l="l" t="t" r="r" b="b"/>
              <a:pathLst>
                <a:path w="1665840" h="459893">
                  <a:moveTo>
                    <a:pt x="62886" y="0"/>
                  </a:moveTo>
                  <a:lnTo>
                    <a:pt x="1602955" y="0"/>
                  </a:lnTo>
                  <a:cubicBezTo>
                    <a:pt x="1619633" y="0"/>
                    <a:pt x="1635628" y="6625"/>
                    <a:pt x="1647422" y="18419"/>
                  </a:cubicBezTo>
                  <a:cubicBezTo>
                    <a:pt x="1659215" y="30212"/>
                    <a:pt x="1665840" y="46207"/>
                    <a:pt x="1665840" y="62886"/>
                  </a:cubicBezTo>
                  <a:lnTo>
                    <a:pt x="1665840" y="397007"/>
                  </a:lnTo>
                  <a:cubicBezTo>
                    <a:pt x="1665840" y="413685"/>
                    <a:pt x="1659215" y="429681"/>
                    <a:pt x="1647422" y="441474"/>
                  </a:cubicBezTo>
                  <a:cubicBezTo>
                    <a:pt x="1635628" y="453267"/>
                    <a:pt x="1619633" y="459893"/>
                    <a:pt x="1602955" y="459893"/>
                  </a:cubicBezTo>
                  <a:lnTo>
                    <a:pt x="62886" y="459893"/>
                  </a:lnTo>
                  <a:cubicBezTo>
                    <a:pt x="46207" y="459893"/>
                    <a:pt x="30212" y="453267"/>
                    <a:pt x="18419" y="441474"/>
                  </a:cubicBezTo>
                  <a:cubicBezTo>
                    <a:pt x="6625" y="429681"/>
                    <a:pt x="0" y="413685"/>
                    <a:pt x="0" y="397007"/>
                  </a:cubicBezTo>
                  <a:lnTo>
                    <a:pt x="0" y="62886"/>
                  </a:lnTo>
                  <a:cubicBezTo>
                    <a:pt x="0" y="46207"/>
                    <a:pt x="6625" y="30212"/>
                    <a:pt x="18419" y="18419"/>
                  </a:cubicBezTo>
                  <a:cubicBezTo>
                    <a:pt x="30212" y="6625"/>
                    <a:pt x="46207" y="0"/>
                    <a:pt x="62886" y="0"/>
                  </a:cubicBezTo>
                  <a:close/>
                </a:path>
              </a:pathLst>
            </a:custGeom>
            <a:solidFill>
              <a:srgbClr val="015438"/>
            </a:solidFill>
          </p:spPr>
          <p:txBody>
            <a:bodyPr/>
            <a:lstStyle/>
            <a:p>
              <a:endParaRPr lang="en-US"/>
            </a:p>
          </p:txBody>
        </p:sp>
        <p:sp>
          <p:nvSpPr>
            <p:cNvPr id="9" name="TextBox 9"/>
            <p:cNvSpPr txBox="1"/>
            <p:nvPr/>
          </p:nvSpPr>
          <p:spPr>
            <a:xfrm>
              <a:off x="0" y="-47625"/>
              <a:ext cx="1665840" cy="507518"/>
            </a:xfrm>
            <a:prstGeom prst="rect">
              <a:avLst/>
            </a:prstGeom>
          </p:spPr>
          <p:txBody>
            <a:bodyPr lIns="50800" tIns="50800" rIns="50800" bIns="50800" rtlCol="0" anchor="ctr"/>
            <a:lstStyle/>
            <a:p>
              <a:pPr algn="ctr">
                <a:lnSpc>
                  <a:spcPts val="3660"/>
                </a:lnSpc>
              </a:pPr>
              <a:endParaRPr/>
            </a:p>
          </p:txBody>
        </p:sp>
      </p:grpSp>
      <p:grpSp>
        <p:nvGrpSpPr>
          <p:cNvPr id="10" name="Group 10"/>
          <p:cNvGrpSpPr/>
          <p:nvPr/>
        </p:nvGrpSpPr>
        <p:grpSpPr>
          <a:xfrm>
            <a:off x="-2800347" y="0"/>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3218820" y="7569920"/>
            <a:ext cx="7963995" cy="1262507"/>
          </a:xfrm>
          <a:prstGeom prst="rect">
            <a:avLst/>
          </a:prstGeom>
        </p:spPr>
        <p:txBody>
          <a:bodyPr lIns="0" tIns="0" rIns="0" bIns="0" rtlCol="0" anchor="t">
            <a:spAutoFit/>
          </a:bodyPr>
          <a:lstStyle/>
          <a:p>
            <a:pPr marL="522479" lvl="1" indent="-261239" algn="just">
              <a:lnSpc>
                <a:spcPts val="3388"/>
              </a:lnSpc>
              <a:buFont typeface="Arial"/>
              <a:buChar char="•"/>
            </a:pPr>
            <a:r>
              <a:rPr lang="en-US" sz="2420">
                <a:solidFill>
                  <a:srgbClr val="015438"/>
                </a:solidFill>
                <a:latin typeface="Montserrat"/>
                <a:ea typeface="Montserrat"/>
                <a:cs typeface="Montserrat"/>
                <a:sym typeface="Montserrat"/>
              </a:rPr>
              <a:t>Coconut trees are a significant export for Sri Lanka, contributing substantially to the economy.​</a:t>
            </a:r>
          </a:p>
        </p:txBody>
      </p:sp>
      <p:sp>
        <p:nvSpPr>
          <p:cNvPr id="16" name="TextBox 16"/>
          <p:cNvSpPr txBox="1"/>
          <p:nvPr/>
        </p:nvSpPr>
        <p:spPr>
          <a:xfrm>
            <a:off x="3218820" y="2669558"/>
            <a:ext cx="7812116" cy="2960711"/>
          </a:xfrm>
          <a:prstGeom prst="rect">
            <a:avLst/>
          </a:prstGeom>
        </p:spPr>
        <p:txBody>
          <a:bodyPr lIns="0" tIns="0" rIns="0" bIns="0" rtlCol="0" anchor="t">
            <a:spAutoFit/>
          </a:bodyPr>
          <a:lstStyle/>
          <a:p>
            <a:pPr marL="522042" lvl="1" indent="-261021" algn="just">
              <a:lnSpc>
                <a:spcPts val="3385"/>
              </a:lnSpc>
              <a:buFont typeface="Arial"/>
              <a:buChar char="•"/>
            </a:pPr>
            <a:r>
              <a:rPr lang="en-US" sz="2417">
                <a:solidFill>
                  <a:srgbClr val="015438"/>
                </a:solidFill>
                <a:latin typeface="Montserrat"/>
                <a:ea typeface="Montserrat"/>
                <a:cs typeface="Montserrat"/>
                <a:sym typeface="Montserrat"/>
              </a:rPr>
              <a:t>Coconut trees are a versatile and vital crop in Sri Lanka. ​</a:t>
            </a:r>
          </a:p>
          <a:p>
            <a:pPr marL="522042" lvl="1" indent="-261021" algn="just">
              <a:lnSpc>
                <a:spcPts val="3385"/>
              </a:lnSpc>
              <a:buFont typeface="Arial"/>
              <a:buChar char="•"/>
            </a:pPr>
            <a:r>
              <a:rPr lang="en-US" sz="2417">
                <a:solidFill>
                  <a:srgbClr val="015438"/>
                </a:solidFill>
                <a:latin typeface="Montserrat"/>
                <a:ea typeface="Montserrat"/>
                <a:cs typeface="Montserrat"/>
                <a:sym typeface="Montserrat"/>
              </a:rPr>
              <a:t>Known as the "Tree of Life," every part of the coconut tree, from the roots to the leaves, is utilized, making it a crucial resource for both economic and cultural reasons.​</a:t>
            </a:r>
          </a:p>
          <a:p>
            <a:pPr algn="just">
              <a:lnSpc>
                <a:spcPts val="3385"/>
              </a:lnSpc>
            </a:pPr>
            <a:endParaRPr lang="en-US" sz="2417">
              <a:solidFill>
                <a:srgbClr val="015438"/>
              </a:solidFill>
              <a:latin typeface="Montserrat"/>
              <a:ea typeface="Montserrat"/>
              <a:cs typeface="Montserrat"/>
              <a:sym typeface="Montserrat"/>
            </a:endParaRPr>
          </a:p>
        </p:txBody>
      </p:sp>
      <p:sp>
        <p:nvSpPr>
          <p:cNvPr id="17" name="TextBox 17"/>
          <p:cNvSpPr txBox="1"/>
          <p:nvPr/>
        </p:nvSpPr>
        <p:spPr>
          <a:xfrm>
            <a:off x="3858473" y="5861911"/>
            <a:ext cx="2285130" cy="1094352"/>
          </a:xfrm>
          <a:prstGeom prst="rect">
            <a:avLst/>
          </a:prstGeom>
        </p:spPr>
        <p:txBody>
          <a:bodyPr lIns="0" tIns="0" rIns="0" bIns="0" rtlCol="0" anchor="t">
            <a:spAutoFit/>
          </a:bodyPr>
          <a:lstStyle/>
          <a:p>
            <a:pPr algn="ctr">
              <a:lnSpc>
                <a:spcPts val="8941"/>
              </a:lnSpc>
            </a:pPr>
            <a:r>
              <a:rPr lang="en-US" sz="6386" spc="-517">
                <a:solidFill>
                  <a:srgbClr val="FFFFFF"/>
                </a:solidFill>
                <a:latin typeface="League Spartan"/>
                <a:ea typeface="League Spartan"/>
                <a:cs typeface="League Spartan"/>
                <a:sym typeface="League Spartan"/>
              </a:rPr>
              <a:t>12%</a:t>
            </a:r>
          </a:p>
        </p:txBody>
      </p:sp>
      <p:sp>
        <p:nvSpPr>
          <p:cNvPr id="18" name="TextBox 18"/>
          <p:cNvSpPr txBox="1"/>
          <p:nvPr/>
        </p:nvSpPr>
        <p:spPr>
          <a:xfrm>
            <a:off x="6304341" y="5852386"/>
            <a:ext cx="3053470" cy="1204045"/>
          </a:xfrm>
          <a:prstGeom prst="rect">
            <a:avLst/>
          </a:prstGeom>
        </p:spPr>
        <p:txBody>
          <a:bodyPr lIns="0" tIns="0" rIns="0" bIns="0" rtlCol="0" anchor="t">
            <a:spAutoFit/>
          </a:bodyPr>
          <a:lstStyle/>
          <a:p>
            <a:pPr algn="l">
              <a:lnSpc>
                <a:spcPts val="3247"/>
              </a:lnSpc>
            </a:pPr>
            <a:r>
              <a:rPr lang="en-US" sz="2319">
                <a:solidFill>
                  <a:srgbClr val="FFFFFF"/>
                </a:solidFill>
                <a:latin typeface="Montserrat"/>
                <a:ea typeface="Montserrat"/>
                <a:cs typeface="Montserrat"/>
                <a:sym typeface="Montserrat"/>
              </a:rPr>
              <a:t>of Sri Lanka's Total Agricultural land was used in 2017</a:t>
            </a:r>
          </a:p>
        </p:txBody>
      </p:sp>
      <p:sp>
        <p:nvSpPr>
          <p:cNvPr id="19" name="TextBox 19"/>
          <p:cNvSpPr txBox="1"/>
          <p:nvPr/>
        </p:nvSpPr>
        <p:spPr>
          <a:xfrm>
            <a:off x="16681648" y="8633862"/>
            <a:ext cx="515772" cy="385128"/>
          </a:xfrm>
          <a:prstGeom prst="rect">
            <a:avLst/>
          </a:prstGeom>
        </p:spPr>
        <p:txBody>
          <a:bodyPr lIns="0" tIns="0" rIns="0" bIns="0" rtlCol="0" anchor="t">
            <a:spAutoFit/>
          </a:bodyPr>
          <a:lstStyle/>
          <a:p>
            <a:pPr algn="ctr">
              <a:lnSpc>
                <a:spcPts val="3161"/>
              </a:lnSpc>
            </a:pPr>
            <a:r>
              <a:rPr lang="en-US" sz="2258">
                <a:solidFill>
                  <a:srgbClr val="FFFFFF"/>
                </a:solidFill>
                <a:latin typeface="Montserrat"/>
                <a:ea typeface="Montserrat"/>
                <a:cs typeface="Montserrat"/>
                <a:sym typeface="Montserrat"/>
              </a:rPr>
              <a:t>02</a:t>
            </a:r>
          </a:p>
        </p:txBody>
      </p:sp>
      <p:sp>
        <p:nvSpPr>
          <p:cNvPr id="20" name="TextBox 20"/>
          <p:cNvSpPr txBox="1"/>
          <p:nvPr/>
        </p:nvSpPr>
        <p:spPr>
          <a:xfrm>
            <a:off x="3530085" y="1309457"/>
            <a:ext cx="5827726" cy="1042733"/>
          </a:xfrm>
          <a:prstGeom prst="rect">
            <a:avLst/>
          </a:prstGeom>
        </p:spPr>
        <p:txBody>
          <a:bodyPr lIns="0" tIns="0" rIns="0" bIns="0" rtlCol="0" anchor="t">
            <a:spAutoFit/>
          </a:bodyPr>
          <a:lstStyle/>
          <a:p>
            <a:pPr algn="l">
              <a:lnSpc>
                <a:spcPts val="8545"/>
              </a:lnSpc>
            </a:pPr>
            <a:r>
              <a:rPr lang="en-US" sz="6104" spc="-213">
                <a:solidFill>
                  <a:srgbClr val="015438"/>
                </a:solidFill>
                <a:latin typeface="Montserrat Bold"/>
                <a:ea typeface="Montserrat Bold"/>
                <a:cs typeface="Montserrat Bold"/>
                <a:sym typeface="Montserrat Bold"/>
              </a:rPr>
              <a:t>Introduction</a:t>
            </a:r>
          </a:p>
        </p:txBody>
      </p:sp>
      <p:sp>
        <p:nvSpPr>
          <p:cNvPr id="21" name="TextBox 2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22" name="Group 22"/>
          <p:cNvGrpSpPr/>
          <p:nvPr/>
        </p:nvGrpSpPr>
        <p:grpSpPr>
          <a:xfrm>
            <a:off x="-1524982" y="-69192"/>
            <a:ext cx="3565544" cy="11680395"/>
            <a:chOff x="0" y="0"/>
            <a:chExt cx="4754058" cy="15573861"/>
          </a:xfrm>
        </p:grpSpPr>
        <p:grpSp>
          <p:nvGrpSpPr>
            <p:cNvPr id="23" name="Group 23"/>
            <p:cNvGrpSpPr/>
            <p:nvPr/>
          </p:nvGrpSpPr>
          <p:grpSpPr>
            <a:xfrm>
              <a:off x="822498" y="0"/>
              <a:ext cx="3679035" cy="2759276"/>
              <a:chOff x="0" y="0"/>
              <a:chExt cx="812800" cy="609600"/>
            </a:xfrm>
          </p:grpSpPr>
          <p:sp>
            <p:nvSpPr>
              <p:cNvPr id="24" name="Freeform 24"/>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015438"/>
              </a:solidFill>
            </p:spPr>
            <p:txBody>
              <a:bodyPr/>
              <a:lstStyle/>
              <a:p>
                <a:endParaRPr lang="en-US"/>
              </a:p>
            </p:txBody>
          </p:sp>
          <p:sp>
            <p:nvSpPr>
              <p:cNvPr id="25" name="TextBox 25"/>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nvGrpSpPr>
            <p:cNvPr id="26" name="Group 26"/>
            <p:cNvGrpSpPr/>
            <p:nvPr/>
          </p:nvGrpSpPr>
          <p:grpSpPr>
            <a:xfrm>
              <a:off x="0" y="2468292"/>
              <a:ext cx="3679035" cy="2759276"/>
              <a:chOff x="0" y="0"/>
              <a:chExt cx="812800" cy="609600"/>
            </a:xfrm>
          </p:grpSpPr>
          <p:sp>
            <p:nvSpPr>
              <p:cNvPr id="27" name="Freeform 27"/>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015438"/>
              </a:solidFill>
            </p:spPr>
            <p:txBody>
              <a:bodyPr/>
              <a:lstStyle/>
              <a:p>
                <a:endParaRPr lang="en-US"/>
              </a:p>
            </p:txBody>
          </p:sp>
          <p:sp>
            <p:nvSpPr>
              <p:cNvPr id="28" name="TextBox 28"/>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nvGrpSpPr>
            <p:cNvPr id="29" name="Group 29"/>
            <p:cNvGrpSpPr/>
            <p:nvPr/>
          </p:nvGrpSpPr>
          <p:grpSpPr>
            <a:xfrm>
              <a:off x="63500" y="4683257"/>
              <a:ext cx="3679035" cy="2759276"/>
              <a:chOff x="0" y="0"/>
              <a:chExt cx="812800" cy="609600"/>
            </a:xfrm>
          </p:grpSpPr>
          <p:sp>
            <p:nvSpPr>
              <p:cNvPr id="30" name="Freeform 30"/>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015438"/>
              </a:solidFill>
            </p:spPr>
            <p:txBody>
              <a:bodyPr/>
              <a:lstStyle/>
              <a:p>
                <a:endParaRPr lang="en-US"/>
              </a:p>
            </p:txBody>
          </p:sp>
          <p:sp>
            <p:nvSpPr>
              <p:cNvPr id="31" name="TextBox 31"/>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nvGrpSpPr>
            <p:cNvPr id="32" name="Group 32"/>
            <p:cNvGrpSpPr/>
            <p:nvPr/>
          </p:nvGrpSpPr>
          <p:grpSpPr>
            <a:xfrm>
              <a:off x="804535" y="6950256"/>
              <a:ext cx="3679035" cy="2759276"/>
              <a:chOff x="0" y="0"/>
              <a:chExt cx="812800" cy="609600"/>
            </a:xfrm>
          </p:grpSpPr>
          <p:sp>
            <p:nvSpPr>
              <p:cNvPr id="33" name="Freeform 33"/>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015438"/>
              </a:solidFill>
            </p:spPr>
            <p:txBody>
              <a:bodyPr/>
              <a:lstStyle/>
              <a:p>
                <a:endParaRPr lang="en-US"/>
              </a:p>
            </p:txBody>
          </p:sp>
          <p:sp>
            <p:nvSpPr>
              <p:cNvPr id="34" name="TextBox 34"/>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nvGrpSpPr>
            <p:cNvPr id="35" name="Group 35"/>
            <p:cNvGrpSpPr/>
            <p:nvPr/>
          </p:nvGrpSpPr>
          <p:grpSpPr>
            <a:xfrm>
              <a:off x="804535" y="9677380"/>
              <a:ext cx="3679035" cy="2759276"/>
              <a:chOff x="0" y="0"/>
              <a:chExt cx="812800" cy="609600"/>
            </a:xfrm>
          </p:grpSpPr>
          <p:sp>
            <p:nvSpPr>
              <p:cNvPr id="36" name="Freeform 36"/>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015438"/>
              </a:solidFill>
            </p:spPr>
            <p:txBody>
              <a:bodyPr/>
              <a:lstStyle/>
              <a:p>
                <a:endParaRPr lang="en-US"/>
              </a:p>
            </p:txBody>
          </p:sp>
          <p:sp>
            <p:nvSpPr>
              <p:cNvPr id="37" name="TextBox 37"/>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nvGrpSpPr>
            <p:cNvPr id="38" name="Group 38"/>
            <p:cNvGrpSpPr/>
            <p:nvPr/>
          </p:nvGrpSpPr>
          <p:grpSpPr>
            <a:xfrm>
              <a:off x="1075023" y="10131006"/>
              <a:ext cx="3679035" cy="2759276"/>
              <a:chOff x="0" y="0"/>
              <a:chExt cx="812800" cy="609600"/>
            </a:xfrm>
          </p:grpSpPr>
          <p:sp>
            <p:nvSpPr>
              <p:cNvPr id="39" name="Freeform 39"/>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solidFill>
                <a:srgbClr val="015438"/>
              </a:solidFill>
            </p:spPr>
            <p:txBody>
              <a:bodyPr/>
              <a:lstStyle/>
              <a:p>
                <a:endParaRPr lang="en-US"/>
              </a:p>
            </p:txBody>
          </p:sp>
          <p:sp>
            <p:nvSpPr>
              <p:cNvPr id="40" name="TextBox 40"/>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nvGrpSpPr>
            <p:cNvPr id="41" name="Group 41"/>
            <p:cNvGrpSpPr/>
            <p:nvPr/>
          </p:nvGrpSpPr>
          <p:grpSpPr>
            <a:xfrm>
              <a:off x="1075023" y="12814585"/>
              <a:ext cx="3679035" cy="2759276"/>
              <a:chOff x="0" y="0"/>
              <a:chExt cx="812800" cy="609600"/>
            </a:xfrm>
          </p:grpSpPr>
          <p:sp>
            <p:nvSpPr>
              <p:cNvPr id="42" name="Freeform 42"/>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015438"/>
              </a:solidFill>
            </p:spPr>
            <p:txBody>
              <a:bodyPr/>
              <a:lstStyle/>
              <a:p>
                <a:endParaRPr lang="en-US"/>
              </a:p>
            </p:txBody>
          </p:sp>
          <p:sp>
            <p:nvSpPr>
              <p:cNvPr id="43" name="TextBox 43"/>
              <p:cNvSpPr txBox="1"/>
              <p:nvPr/>
            </p:nvSpPr>
            <p:spPr>
              <a:xfrm>
                <a:off x="101600" y="-47625"/>
                <a:ext cx="609600" cy="657225"/>
              </a:xfrm>
              <a:prstGeom prst="rect">
                <a:avLst/>
              </a:prstGeom>
            </p:spPr>
            <p:txBody>
              <a:bodyPr lIns="50800" tIns="50800" rIns="50800" bIns="50800" rtlCol="0" anchor="ctr"/>
              <a:lstStyle/>
              <a:p>
                <a:pPr algn="ctr">
                  <a:lnSpc>
                    <a:spcPts val="3660"/>
                  </a:lnSpc>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965189" y="6101913"/>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9" name="Table 9"/>
          <p:cNvGraphicFramePr>
            <a:graphicFrameLocks noGrp="1"/>
          </p:cNvGraphicFramePr>
          <p:nvPr/>
        </p:nvGraphicFramePr>
        <p:xfrm>
          <a:off x="3189996" y="1681902"/>
          <a:ext cx="13010813" cy="7218025"/>
        </p:xfrm>
        <a:graphic>
          <a:graphicData uri="http://schemas.openxmlformats.org/drawingml/2006/table">
            <a:tbl>
              <a:tblPr/>
              <a:tblGrid>
                <a:gridCol w="3658116">
                  <a:extLst>
                    <a:ext uri="{9D8B030D-6E8A-4147-A177-3AD203B41FA5}">
                      <a16:colId xmlns:a16="http://schemas.microsoft.com/office/drawing/2014/main" val="20000"/>
                    </a:ext>
                  </a:extLst>
                </a:gridCol>
                <a:gridCol w="3088011">
                  <a:extLst>
                    <a:ext uri="{9D8B030D-6E8A-4147-A177-3AD203B41FA5}">
                      <a16:colId xmlns:a16="http://schemas.microsoft.com/office/drawing/2014/main" val="20001"/>
                    </a:ext>
                  </a:extLst>
                </a:gridCol>
                <a:gridCol w="3011983">
                  <a:extLst>
                    <a:ext uri="{9D8B030D-6E8A-4147-A177-3AD203B41FA5}">
                      <a16:colId xmlns:a16="http://schemas.microsoft.com/office/drawing/2014/main" val="20002"/>
                    </a:ext>
                  </a:extLst>
                </a:gridCol>
                <a:gridCol w="3252703">
                  <a:extLst>
                    <a:ext uri="{9D8B030D-6E8A-4147-A177-3AD203B41FA5}">
                      <a16:colId xmlns:a16="http://schemas.microsoft.com/office/drawing/2014/main" val="20003"/>
                    </a:ext>
                  </a:extLst>
                </a:gridCol>
              </a:tblGrid>
              <a:tr h="775619">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extLst>
                  <a:ext uri="{0D108BD9-81ED-4DB2-BD59-A6C34878D82A}">
                    <a16:rowId xmlns:a16="http://schemas.microsoft.com/office/drawing/2014/main" val="10000"/>
                  </a:ext>
                </a:extLst>
              </a:tr>
              <a:tr h="1380789">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1"/>
                  </a:ext>
                </a:extLst>
              </a:tr>
              <a:tr h="1993623">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2"/>
                  </a:ext>
                </a:extLst>
              </a:tr>
              <a:tr h="1993623">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3"/>
                  </a:ext>
                </a:extLst>
              </a:tr>
              <a:tr h="1074371">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Freeform 10"/>
          <p:cNvSpPr/>
          <p:nvPr/>
        </p:nvSpPr>
        <p:spPr>
          <a:xfrm>
            <a:off x="14202244" y="2909891"/>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4202244" y="4490268"/>
            <a:ext cx="633260" cy="537480"/>
          </a:xfrm>
          <a:custGeom>
            <a:avLst/>
            <a:gdLst/>
            <a:ahLst/>
            <a:cxnLst/>
            <a:rect l="l" t="t" r="r" b="b"/>
            <a:pathLst>
              <a:path w="633260" h="537480">
                <a:moveTo>
                  <a:pt x="0" y="0"/>
                </a:moveTo>
                <a:lnTo>
                  <a:pt x="633260" y="0"/>
                </a:lnTo>
                <a:lnTo>
                  <a:pt x="633260"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4202244" y="6468918"/>
            <a:ext cx="633260" cy="537480"/>
          </a:xfrm>
          <a:custGeom>
            <a:avLst/>
            <a:gdLst/>
            <a:ahLst/>
            <a:cxnLst/>
            <a:rect l="l" t="t" r="r" b="b"/>
            <a:pathLst>
              <a:path w="633260" h="537480">
                <a:moveTo>
                  <a:pt x="0" y="0"/>
                </a:moveTo>
                <a:lnTo>
                  <a:pt x="633260" y="0"/>
                </a:lnTo>
                <a:lnTo>
                  <a:pt x="633260"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4202244" y="7835072"/>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1150580" y="8055644"/>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8222841" y="292475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3228463" y="442173"/>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Research Gap</a:t>
            </a:r>
          </a:p>
        </p:txBody>
      </p:sp>
      <p:sp>
        <p:nvSpPr>
          <p:cNvPr id="17" name="TextBox 17"/>
          <p:cNvSpPr txBox="1"/>
          <p:nvPr/>
        </p:nvSpPr>
        <p:spPr>
          <a:xfrm>
            <a:off x="13662984" y="1932491"/>
            <a:ext cx="1711780" cy="593471"/>
          </a:xfrm>
          <a:prstGeom prst="rect">
            <a:avLst/>
          </a:prstGeom>
        </p:spPr>
        <p:txBody>
          <a:bodyPr lIns="0" tIns="0" rIns="0" bIns="0" rtlCol="0" anchor="t">
            <a:spAutoFit/>
          </a:bodyPr>
          <a:lstStyle/>
          <a:p>
            <a:pPr algn="l">
              <a:lnSpc>
                <a:spcPts val="2464"/>
              </a:lnSpc>
            </a:pPr>
            <a:r>
              <a:rPr lang="en-US" sz="1760">
                <a:solidFill>
                  <a:srgbClr val="000000"/>
                </a:solidFill>
                <a:latin typeface="Montserrat"/>
                <a:ea typeface="Montserrat"/>
                <a:cs typeface="Montserrat"/>
                <a:sym typeface="Montserrat"/>
              </a:rPr>
              <a:t>CocoGuard</a:t>
            </a:r>
          </a:p>
          <a:p>
            <a:pPr algn="l">
              <a:lnSpc>
                <a:spcPts val="2464"/>
              </a:lnSpc>
              <a:spcBef>
                <a:spcPct val="0"/>
              </a:spcBef>
            </a:pPr>
            <a:endParaRPr lang="en-US" sz="1760">
              <a:solidFill>
                <a:srgbClr val="000000"/>
              </a:solidFill>
              <a:latin typeface="Montserrat"/>
              <a:ea typeface="Montserrat"/>
              <a:cs typeface="Montserrat"/>
              <a:sym typeface="Montserrat"/>
            </a:endParaRPr>
          </a:p>
        </p:txBody>
      </p:sp>
      <p:sp>
        <p:nvSpPr>
          <p:cNvPr id="18" name="TextBox 18"/>
          <p:cNvSpPr txBox="1"/>
          <p:nvPr/>
        </p:nvSpPr>
        <p:spPr>
          <a:xfrm>
            <a:off x="7700521" y="1913423"/>
            <a:ext cx="1704206"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[1]</a:t>
            </a:r>
          </a:p>
        </p:txBody>
      </p:sp>
      <p:sp>
        <p:nvSpPr>
          <p:cNvPr id="19" name="TextBox 19"/>
          <p:cNvSpPr txBox="1"/>
          <p:nvPr/>
        </p:nvSpPr>
        <p:spPr>
          <a:xfrm>
            <a:off x="10623927" y="1932491"/>
            <a:ext cx="1712872"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[2]</a:t>
            </a:r>
          </a:p>
        </p:txBody>
      </p:sp>
      <p:sp>
        <p:nvSpPr>
          <p:cNvPr id="20" name="Freeform 20"/>
          <p:cNvSpPr/>
          <p:nvPr/>
        </p:nvSpPr>
        <p:spPr>
          <a:xfrm>
            <a:off x="8222841" y="4627754"/>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a:off x="8222841" y="6556466"/>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8222841" y="8101718"/>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Freeform 23"/>
          <p:cNvSpPr/>
          <p:nvPr/>
        </p:nvSpPr>
        <p:spPr>
          <a:xfrm>
            <a:off x="11150580" y="4582781"/>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4" name="Freeform 24"/>
          <p:cNvSpPr/>
          <p:nvPr/>
        </p:nvSpPr>
        <p:spPr>
          <a:xfrm>
            <a:off x="11150580" y="6487689"/>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TextBox 25"/>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26" name="Freeform 26"/>
          <p:cNvSpPr/>
          <p:nvPr/>
        </p:nvSpPr>
        <p:spPr>
          <a:xfrm>
            <a:off x="11150580" y="2974007"/>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TextBox 27"/>
          <p:cNvSpPr txBox="1"/>
          <p:nvPr/>
        </p:nvSpPr>
        <p:spPr>
          <a:xfrm>
            <a:off x="3380481" y="2617926"/>
            <a:ext cx="3337395" cy="1092835"/>
          </a:xfrm>
          <a:prstGeom prst="rect">
            <a:avLst/>
          </a:prstGeom>
        </p:spPr>
        <p:txBody>
          <a:bodyPr lIns="0" tIns="0" rIns="0" bIns="0" rtlCol="0" anchor="t">
            <a:spAutoFit/>
          </a:bodyPr>
          <a:lstStyle/>
          <a:p>
            <a:pPr algn="ctr">
              <a:lnSpc>
                <a:spcPts val="2239"/>
              </a:lnSpc>
            </a:pPr>
            <a:r>
              <a:rPr lang="en-US" sz="1599">
                <a:solidFill>
                  <a:srgbClr val="000000"/>
                </a:solidFill>
                <a:latin typeface="Canva Sans"/>
                <a:ea typeface="Canva Sans"/>
                <a:cs typeface="Canva Sans"/>
                <a:sym typeface="Canva Sans"/>
              </a:rPr>
              <a:t>Determining which fertilizers are appropriate by determining soil constituents from a diseased coconut plantation</a:t>
            </a:r>
          </a:p>
        </p:txBody>
      </p:sp>
      <p:sp>
        <p:nvSpPr>
          <p:cNvPr id="28" name="TextBox 28"/>
          <p:cNvSpPr txBox="1"/>
          <p:nvPr/>
        </p:nvSpPr>
        <p:spPr>
          <a:xfrm>
            <a:off x="3380481" y="4326890"/>
            <a:ext cx="3337395" cy="816610"/>
          </a:xfrm>
          <a:prstGeom prst="rect">
            <a:avLst/>
          </a:prstGeom>
        </p:spPr>
        <p:txBody>
          <a:bodyPr lIns="0" tIns="0" rIns="0" bIns="0" rtlCol="0" anchor="t">
            <a:spAutoFit/>
          </a:bodyPr>
          <a:lstStyle/>
          <a:p>
            <a:pPr algn="ctr">
              <a:lnSpc>
                <a:spcPts val="2239"/>
              </a:lnSpc>
            </a:pPr>
            <a:r>
              <a:rPr lang="en-US" sz="1599">
                <a:solidFill>
                  <a:srgbClr val="000000"/>
                </a:solidFill>
                <a:latin typeface="Canva Sans"/>
                <a:ea typeface="Canva Sans"/>
                <a:cs typeface="Canva Sans"/>
                <a:sym typeface="Canva Sans"/>
              </a:rPr>
              <a:t>Incorporation of soil data of coconut varieties indigenous to Sri Lanka</a:t>
            </a:r>
          </a:p>
        </p:txBody>
      </p:sp>
      <p:sp>
        <p:nvSpPr>
          <p:cNvPr id="29" name="TextBox 29"/>
          <p:cNvSpPr txBox="1"/>
          <p:nvPr/>
        </p:nvSpPr>
        <p:spPr>
          <a:xfrm>
            <a:off x="3380481" y="6197819"/>
            <a:ext cx="3337395" cy="1092835"/>
          </a:xfrm>
          <a:prstGeom prst="rect">
            <a:avLst/>
          </a:prstGeom>
        </p:spPr>
        <p:txBody>
          <a:bodyPr lIns="0" tIns="0" rIns="0" bIns="0" rtlCol="0" anchor="t">
            <a:spAutoFit/>
          </a:bodyPr>
          <a:lstStyle/>
          <a:p>
            <a:pPr algn="ctr">
              <a:lnSpc>
                <a:spcPts val="2239"/>
              </a:lnSpc>
            </a:pPr>
            <a:r>
              <a:rPr lang="en-US" sz="1599">
                <a:solidFill>
                  <a:srgbClr val="000000"/>
                </a:solidFill>
                <a:latin typeface="Canva Sans"/>
                <a:ea typeface="Canva Sans"/>
                <a:cs typeface="Canva Sans"/>
                <a:sym typeface="Canva Sans"/>
              </a:rPr>
              <a:t>Using mobile phone software and IoT devices to quickly identify what fertilizer is needed for coconut cultivation</a:t>
            </a:r>
          </a:p>
        </p:txBody>
      </p:sp>
      <p:sp>
        <p:nvSpPr>
          <p:cNvPr id="30" name="TextBox 30"/>
          <p:cNvSpPr txBox="1"/>
          <p:nvPr/>
        </p:nvSpPr>
        <p:spPr>
          <a:xfrm>
            <a:off x="3380481" y="8178017"/>
            <a:ext cx="3337395" cy="264160"/>
          </a:xfrm>
          <a:prstGeom prst="rect">
            <a:avLst/>
          </a:prstGeom>
        </p:spPr>
        <p:txBody>
          <a:bodyPr lIns="0" tIns="0" rIns="0" bIns="0" rtlCol="0" anchor="t">
            <a:spAutoFit/>
          </a:bodyPr>
          <a:lstStyle/>
          <a:p>
            <a:pPr algn="ctr">
              <a:lnSpc>
                <a:spcPts val="2239"/>
              </a:lnSpc>
            </a:pPr>
            <a:r>
              <a:rPr lang="en-US" sz="1599">
                <a:solidFill>
                  <a:srgbClr val="000000"/>
                </a:solidFill>
                <a:latin typeface="Canva Sans"/>
                <a:ea typeface="Canva Sans"/>
                <a:cs typeface="Canva Sans"/>
                <a:sym typeface="Canva Sans"/>
              </a:rPr>
              <a:t>Cloud-based Storage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962339" y="1591963"/>
            <a:ext cx="1667205" cy="1632981"/>
          </a:xfrm>
          <a:custGeom>
            <a:avLst/>
            <a:gdLst/>
            <a:ahLst/>
            <a:cxnLst/>
            <a:rect l="l" t="t" r="r" b="b"/>
            <a:pathLst>
              <a:path w="1667205" h="1632981">
                <a:moveTo>
                  <a:pt x="0" y="0"/>
                </a:moveTo>
                <a:lnTo>
                  <a:pt x="1667205" y="0"/>
                </a:lnTo>
                <a:lnTo>
                  <a:pt x="1667205" y="1632981"/>
                </a:lnTo>
                <a:lnTo>
                  <a:pt x="0" y="1632981"/>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585731" y="467473"/>
            <a:ext cx="8756796"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System Diagram</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1" name="TextBox 11"/>
          <p:cNvSpPr txBox="1"/>
          <p:nvPr/>
        </p:nvSpPr>
        <p:spPr>
          <a:xfrm>
            <a:off x="5465904" y="1877376"/>
            <a:ext cx="8756796" cy="462700"/>
          </a:xfrm>
          <a:prstGeom prst="rect">
            <a:avLst/>
          </a:prstGeom>
        </p:spPr>
        <p:txBody>
          <a:bodyPr lIns="0" tIns="0" rIns="0" bIns="0" rtlCol="0" anchor="t">
            <a:spAutoFit/>
          </a:bodyPr>
          <a:lstStyle/>
          <a:p>
            <a:pPr algn="l">
              <a:lnSpc>
                <a:spcPts val="3896"/>
              </a:lnSpc>
            </a:pPr>
            <a:r>
              <a:rPr lang="en-US" sz="2783" spc="-225">
                <a:solidFill>
                  <a:srgbClr val="015438"/>
                </a:solidFill>
                <a:latin typeface="League Spartan"/>
                <a:ea typeface="League Spartan"/>
                <a:cs typeface="League Spartan"/>
                <a:sym typeface="League Spartan"/>
              </a:rPr>
              <a:t>Disease Detection and Management</a:t>
            </a:r>
          </a:p>
        </p:txBody>
      </p:sp>
      <p:sp>
        <p:nvSpPr>
          <p:cNvPr id="12" name="Freeform 12"/>
          <p:cNvSpPr/>
          <p:nvPr/>
        </p:nvSpPr>
        <p:spPr>
          <a:xfrm>
            <a:off x="3813385" y="4460656"/>
            <a:ext cx="1597430" cy="1557494"/>
          </a:xfrm>
          <a:custGeom>
            <a:avLst/>
            <a:gdLst/>
            <a:ahLst/>
            <a:cxnLst/>
            <a:rect l="l" t="t" r="r" b="b"/>
            <a:pathLst>
              <a:path w="1597430" h="1557494">
                <a:moveTo>
                  <a:pt x="0" y="0"/>
                </a:moveTo>
                <a:lnTo>
                  <a:pt x="1597430" y="0"/>
                </a:lnTo>
                <a:lnTo>
                  <a:pt x="1597430" y="1557494"/>
                </a:lnTo>
                <a:lnTo>
                  <a:pt x="0" y="15574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7492753" y="4319461"/>
            <a:ext cx="2052608" cy="1839883"/>
          </a:xfrm>
          <a:custGeom>
            <a:avLst/>
            <a:gdLst/>
            <a:ahLst/>
            <a:cxnLst/>
            <a:rect l="l" t="t" r="r" b="b"/>
            <a:pathLst>
              <a:path w="2052608" h="1839883">
                <a:moveTo>
                  <a:pt x="0" y="0"/>
                </a:moveTo>
                <a:lnTo>
                  <a:pt x="2052609" y="0"/>
                </a:lnTo>
                <a:lnTo>
                  <a:pt x="2052609" y="1839884"/>
                </a:lnTo>
                <a:lnTo>
                  <a:pt x="0" y="18398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11627300" y="4180748"/>
            <a:ext cx="1384191" cy="2117310"/>
          </a:xfrm>
          <a:custGeom>
            <a:avLst/>
            <a:gdLst/>
            <a:ahLst/>
            <a:cxnLst/>
            <a:rect l="l" t="t" r="r" b="b"/>
            <a:pathLst>
              <a:path w="1384191" h="2117310">
                <a:moveTo>
                  <a:pt x="0" y="0"/>
                </a:moveTo>
                <a:lnTo>
                  <a:pt x="1384191" y="0"/>
                </a:lnTo>
                <a:lnTo>
                  <a:pt x="1384191" y="2117310"/>
                </a:lnTo>
                <a:lnTo>
                  <a:pt x="0" y="2117310"/>
                </a:lnTo>
                <a:lnTo>
                  <a:pt x="0" y="0"/>
                </a:lnTo>
                <a:close/>
              </a:path>
            </a:pathLst>
          </a:custGeom>
          <a:blipFill>
            <a:blip r:embed="rId12"/>
            <a:stretch>
              <a:fillRect/>
            </a:stretch>
          </a:blipFill>
        </p:spPr>
        <p:txBody>
          <a:bodyPr/>
          <a:lstStyle/>
          <a:p>
            <a:endParaRPr lang="en-US"/>
          </a:p>
        </p:txBody>
      </p:sp>
      <p:sp>
        <p:nvSpPr>
          <p:cNvPr id="15" name="AutoShape 15"/>
          <p:cNvSpPr/>
          <p:nvPr/>
        </p:nvSpPr>
        <p:spPr>
          <a:xfrm flipV="1">
            <a:off x="5658881" y="5239403"/>
            <a:ext cx="1585807" cy="0"/>
          </a:xfrm>
          <a:prstGeom prst="line">
            <a:avLst/>
          </a:prstGeom>
          <a:ln w="47625" cap="flat">
            <a:solidFill>
              <a:srgbClr val="000000"/>
            </a:solidFill>
            <a:prstDash val="solid"/>
            <a:headEnd type="none" w="sm" len="sm"/>
            <a:tailEnd type="arrow" w="med" len="sm"/>
          </a:ln>
        </p:spPr>
        <p:txBody>
          <a:bodyPr/>
          <a:lstStyle/>
          <a:p>
            <a:endParaRPr lang="en-US"/>
          </a:p>
        </p:txBody>
      </p:sp>
      <p:sp>
        <p:nvSpPr>
          <p:cNvPr id="16" name="AutoShape 16"/>
          <p:cNvSpPr/>
          <p:nvPr/>
        </p:nvSpPr>
        <p:spPr>
          <a:xfrm flipV="1">
            <a:off x="9793427" y="5239403"/>
            <a:ext cx="1585807" cy="0"/>
          </a:xfrm>
          <a:prstGeom prst="line">
            <a:avLst/>
          </a:prstGeom>
          <a:ln w="47625" cap="flat">
            <a:solidFill>
              <a:srgbClr val="000000"/>
            </a:solidFill>
            <a:prstDash val="solid"/>
            <a:headEnd type="none" w="sm" len="sm"/>
            <a:tailEnd type="arrow" w="med" len="sm"/>
          </a:ln>
        </p:spPr>
        <p:txBody>
          <a:bodyPr/>
          <a:lstStyle/>
          <a:p>
            <a:endParaRPr lang="en-US"/>
          </a:p>
        </p:txBody>
      </p:sp>
      <p:sp>
        <p:nvSpPr>
          <p:cNvPr id="17" name="TextBox 17"/>
          <p:cNvSpPr txBox="1"/>
          <p:nvPr/>
        </p:nvSpPr>
        <p:spPr>
          <a:xfrm>
            <a:off x="3661744" y="6539682"/>
            <a:ext cx="1900712" cy="692151"/>
          </a:xfrm>
          <a:prstGeom prst="rect">
            <a:avLst/>
          </a:prstGeom>
        </p:spPr>
        <p:txBody>
          <a:bodyPr lIns="0" tIns="0" rIns="0" bIns="0" rtlCol="0" anchor="t">
            <a:spAutoFit/>
          </a:bodyPr>
          <a:lstStyle/>
          <a:p>
            <a:pPr algn="ctr">
              <a:lnSpc>
                <a:spcPts val="2799"/>
              </a:lnSpc>
            </a:pPr>
            <a:r>
              <a:rPr lang="en-US" sz="1999">
                <a:solidFill>
                  <a:srgbClr val="000000"/>
                </a:solidFill>
                <a:latin typeface="Canva Sans Bold"/>
                <a:ea typeface="Canva Sans Bold"/>
                <a:cs typeface="Canva Sans Bold"/>
                <a:sym typeface="Canva Sans Bold"/>
              </a:rPr>
              <a:t>Check NPK Levels</a:t>
            </a:r>
          </a:p>
        </p:txBody>
      </p:sp>
      <p:sp>
        <p:nvSpPr>
          <p:cNvPr id="18" name="TextBox 18"/>
          <p:cNvSpPr txBox="1"/>
          <p:nvPr/>
        </p:nvSpPr>
        <p:spPr>
          <a:xfrm>
            <a:off x="7244688" y="6338070"/>
            <a:ext cx="2712716" cy="1749426"/>
          </a:xfrm>
          <a:prstGeom prst="rect">
            <a:avLst/>
          </a:prstGeom>
        </p:spPr>
        <p:txBody>
          <a:bodyPr lIns="0" tIns="0" rIns="0" bIns="0" rtlCol="0" anchor="t">
            <a:spAutoFit/>
          </a:bodyPr>
          <a:lstStyle/>
          <a:p>
            <a:pPr algn="ctr">
              <a:lnSpc>
                <a:spcPts val="2799"/>
              </a:lnSpc>
            </a:pPr>
            <a:r>
              <a:rPr lang="en-US" sz="1999">
                <a:solidFill>
                  <a:srgbClr val="000000"/>
                </a:solidFill>
                <a:latin typeface="Canva Sans Bold"/>
                <a:ea typeface="Canva Sans Bold"/>
                <a:cs typeface="Canva Sans Bold"/>
                <a:sym typeface="Canva Sans Bold"/>
              </a:rPr>
              <a:t>Analyze the low NPK Levels</a:t>
            </a:r>
          </a:p>
          <a:p>
            <a:pPr algn="ctr">
              <a:lnSpc>
                <a:spcPts val="2799"/>
              </a:lnSpc>
            </a:pPr>
            <a:r>
              <a:rPr lang="en-US" sz="1999">
                <a:solidFill>
                  <a:srgbClr val="000000"/>
                </a:solidFill>
                <a:latin typeface="Canva Sans Bold"/>
                <a:ea typeface="Canva Sans Bold"/>
                <a:cs typeface="Canva Sans Bold"/>
                <a:sym typeface="Canva Sans Bold"/>
              </a:rPr>
              <a:t>and suggests the Fertilizer </a:t>
            </a:r>
          </a:p>
          <a:p>
            <a:pPr algn="ctr">
              <a:lnSpc>
                <a:spcPts val="2799"/>
              </a:lnSpc>
            </a:pPr>
            <a:endParaRPr lang="en-US" sz="1999">
              <a:solidFill>
                <a:srgbClr val="000000"/>
              </a:solidFill>
              <a:latin typeface="Canva Sans Bold"/>
              <a:ea typeface="Canva Sans Bold"/>
              <a:cs typeface="Canva Sans Bold"/>
              <a:sym typeface="Canva Sans Bold"/>
            </a:endParaRPr>
          </a:p>
        </p:txBody>
      </p:sp>
      <p:sp>
        <p:nvSpPr>
          <p:cNvPr id="19" name="TextBox 19"/>
          <p:cNvSpPr txBox="1"/>
          <p:nvPr/>
        </p:nvSpPr>
        <p:spPr>
          <a:xfrm>
            <a:off x="11255825" y="6539682"/>
            <a:ext cx="2543326" cy="692151"/>
          </a:xfrm>
          <a:prstGeom prst="rect">
            <a:avLst/>
          </a:prstGeom>
        </p:spPr>
        <p:txBody>
          <a:bodyPr lIns="0" tIns="0" rIns="0" bIns="0" rtlCol="0" anchor="t">
            <a:spAutoFit/>
          </a:bodyPr>
          <a:lstStyle/>
          <a:p>
            <a:pPr algn="ctr">
              <a:lnSpc>
                <a:spcPts val="2799"/>
              </a:lnSpc>
            </a:pPr>
            <a:r>
              <a:rPr lang="en-US" sz="1999">
                <a:solidFill>
                  <a:srgbClr val="000000"/>
                </a:solidFill>
                <a:latin typeface="Canva Sans Bold"/>
                <a:ea typeface="Canva Sans Bold"/>
                <a:cs typeface="Canva Sans Bold"/>
                <a:sym typeface="Canva Sans Bold"/>
              </a:rPr>
              <a:t>User Interface (Mobile Application)</a:t>
            </a:r>
          </a:p>
        </p:txBody>
      </p:sp>
      <p:sp>
        <p:nvSpPr>
          <p:cNvPr id="20" name="Freeform 20"/>
          <p:cNvSpPr/>
          <p:nvPr/>
        </p:nvSpPr>
        <p:spPr>
          <a:xfrm>
            <a:off x="3167576" y="2917996"/>
            <a:ext cx="11430000" cy="5586412"/>
          </a:xfrm>
          <a:custGeom>
            <a:avLst/>
            <a:gdLst/>
            <a:ahLst/>
            <a:cxnLst/>
            <a:rect l="l" t="t" r="r" b="b"/>
            <a:pathLst>
              <a:path w="11430000" h="5586412">
                <a:moveTo>
                  <a:pt x="0" y="0"/>
                </a:moveTo>
                <a:lnTo>
                  <a:pt x="11430000" y="0"/>
                </a:lnTo>
                <a:lnTo>
                  <a:pt x="11430000" y="5586413"/>
                </a:lnTo>
                <a:lnTo>
                  <a:pt x="0" y="55864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5827" y="1347012"/>
            <a:ext cx="12486904" cy="1628204"/>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Functional and Non-Functional Requirements</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4906" b="-24906"/>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50000"/>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graphicFrame>
        <p:nvGraphicFramePr>
          <p:cNvPr id="16" name="Table 16"/>
          <p:cNvGraphicFramePr>
            <a:graphicFrameLocks noGrp="1"/>
          </p:cNvGraphicFramePr>
          <p:nvPr/>
        </p:nvGraphicFramePr>
        <p:xfrm>
          <a:off x="3716345" y="4327377"/>
          <a:ext cx="8639034" cy="5165208"/>
        </p:xfrm>
        <a:graphic>
          <a:graphicData uri="http://schemas.openxmlformats.org/drawingml/2006/table">
            <a:tbl>
              <a:tblPr/>
              <a:tblGrid>
                <a:gridCol w="4319517">
                  <a:extLst>
                    <a:ext uri="{9D8B030D-6E8A-4147-A177-3AD203B41FA5}">
                      <a16:colId xmlns:a16="http://schemas.microsoft.com/office/drawing/2014/main" val="20000"/>
                    </a:ext>
                  </a:extLst>
                </a:gridCol>
                <a:gridCol w="4319517">
                  <a:extLst>
                    <a:ext uri="{9D8B030D-6E8A-4147-A177-3AD203B41FA5}">
                      <a16:colId xmlns:a16="http://schemas.microsoft.com/office/drawing/2014/main" val="20001"/>
                    </a:ext>
                  </a:extLst>
                </a:gridCol>
              </a:tblGrid>
              <a:tr h="1172024">
                <a:tc>
                  <a:txBody>
                    <a:bodyPr/>
                    <a:lstStyle/>
                    <a:p>
                      <a:pPr algn="ctr">
                        <a:lnSpc>
                          <a:spcPts val="3779"/>
                        </a:lnSpc>
                        <a:defRPr/>
                      </a:pPr>
                      <a:r>
                        <a:rPr lang="en-US" sz="2700">
                          <a:solidFill>
                            <a:srgbClr val="FFFFFF"/>
                          </a:solidFill>
                          <a:latin typeface="Montserrat Bold"/>
                          <a:ea typeface="Montserrat Bold"/>
                          <a:cs typeface="Montserrat Bold"/>
                          <a:sym typeface="Montserrat Bold"/>
                        </a:rPr>
                        <a:t>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tc>
                  <a:txBody>
                    <a:bodyPr/>
                    <a:lstStyle/>
                    <a:p>
                      <a:pPr algn="ctr">
                        <a:lnSpc>
                          <a:spcPts val="3779"/>
                        </a:lnSpc>
                        <a:defRPr/>
                      </a:pPr>
                      <a:r>
                        <a:rPr lang="en-US" sz="2700">
                          <a:solidFill>
                            <a:srgbClr val="FFFFFF"/>
                          </a:solidFill>
                          <a:latin typeface="Montserrat Bold"/>
                          <a:ea typeface="Montserrat Bold"/>
                          <a:cs typeface="Montserrat Bold"/>
                          <a:sym typeface="Montserrat Bold"/>
                        </a:rPr>
                        <a:t>Non-functional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extLst>
                  <a:ext uri="{0D108BD9-81ED-4DB2-BD59-A6C34878D82A}">
                    <a16:rowId xmlns:a16="http://schemas.microsoft.com/office/drawing/2014/main" val="10000"/>
                  </a:ext>
                </a:extLst>
              </a:tr>
              <a:tr h="1172024">
                <a:tc>
                  <a:txBody>
                    <a:bodyPr/>
                    <a:lstStyle/>
                    <a:p>
                      <a:pPr algn="ctr">
                        <a:lnSpc>
                          <a:spcPts val="3667"/>
                        </a:lnSpc>
                        <a:defRPr/>
                      </a:pPr>
                      <a:r>
                        <a:rPr lang="en-US" sz="2619">
                          <a:solidFill>
                            <a:srgbClr val="000000"/>
                          </a:solidFill>
                          <a:latin typeface="Montserrat"/>
                          <a:ea typeface="Montserrat"/>
                          <a:cs typeface="Montserrat"/>
                          <a:sym typeface="Montserrat"/>
                        </a:rPr>
                        <a:t>Get NPK Levels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Performance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1"/>
                  </a:ext>
                </a:extLst>
              </a:tr>
              <a:tr h="1410580">
                <a:tc>
                  <a:txBody>
                    <a:bodyPr/>
                    <a:lstStyle/>
                    <a:p>
                      <a:pPr algn="ctr">
                        <a:lnSpc>
                          <a:spcPts val="3667"/>
                        </a:lnSpc>
                        <a:defRPr/>
                      </a:pPr>
                      <a:r>
                        <a:rPr lang="en-US" sz="2619">
                          <a:solidFill>
                            <a:srgbClr val="000000"/>
                          </a:solidFill>
                          <a:latin typeface="Montserrat"/>
                          <a:ea typeface="Montserrat"/>
                          <a:cs typeface="Montserrat"/>
                          <a:sym typeface="Montserrat"/>
                        </a:rPr>
                        <a:t>Analyze the Low NPK Levels</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15438"/>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Reliability</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2"/>
                  </a:ext>
                </a:extLst>
              </a:tr>
              <a:tr h="1410580">
                <a:tc>
                  <a:txBody>
                    <a:bodyPr/>
                    <a:lstStyle/>
                    <a:p>
                      <a:pPr algn="ctr">
                        <a:lnSpc>
                          <a:spcPts val="3667"/>
                        </a:lnSpc>
                        <a:defRPr/>
                      </a:pPr>
                      <a:r>
                        <a:rPr lang="en-US" sz="2619">
                          <a:solidFill>
                            <a:srgbClr val="000000"/>
                          </a:solidFill>
                          <a:latin typeface="Montserrat"/>
                          <a:ea typeface="Montserrat"/>
                          <a:cs typeface="Montserrat"/>
                          <a:sym typeface="Montserrat"/>
                        </a:rPr>
                        <a:t>Determination of fertilizer quantities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Usability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5439132" y="2173965"/>
            <a:ext cx="1908463" cy="1869287"/>
          </a:xfrm>
          <a:custGeom>
            <a:avLst/>
            <a:gdLst/>
            <a:ahLst/>
            <a:cxnLst/>
            <a:rect l="l" t="t" r="r" b="b"/>
            <a:pathLst>
              <a:path w="1908463" h="1869287">
                <a:moveTo>
                  <a:pt x="0" y="0"/>
                </a:moveTo>
                <a:lnTo>
                  <a:pt x="1908464" y="0"/>
                </a:lnTo>
                <a:lnTo>
                  <a:pt x="1908464" y="1869286"/>
                </a:lnTo>
                <a:lnTo>
                  <a:pt x="0" y="1869286"/>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2109338" y="2536044"/>
            <a:ext cx="2220961" cy="2220961"/>
          </a:xfrm>
          <a:custGeom>
            <a:avLst/>
            <a:gdLst/>
            <a:ahLst/>
            <a:cxnLst/>
            <a:rect l="l" t="t" r="r" b="b"/>
            <a:pathLst>
              <a:path w="2220961" h="2220961">
                <a:moveTo>
                  <a:pt x="0" y="0"/>
                </a:moveTo>
                <a:lnTo>
                  <a:pt x="2220961" y="0"/>
                </a:lnTo>
                <a:lnTo>
                  <a:pt x="2220961" y="2220960"/>
                </a:lnTo>
                <a:lnTo>
                  <a:pt x="0" y="2220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4697928" y="2536044"/>
            <a:ext cx="2220961" cy="2220961"/>
          </a:xfrm>
          <a:custGeom>
            <a:avLst/>
            <a:gdLst/>
            <a:ahLst/>
            <a:cxnLst/>
            <a:rect l="l" t="t" r="r" b="b"/>
            <a:pathLst>
              <a:path w="2220961" h="2220961">
                <a:moveTo>
                  <a:pt x="0" y="0"/>
                </a:moveTo>
                <a:lnTo>
                  <a:pt x="2220961" y="0"/>
                </a:lnTo>
                <a:lnTo>
                  <a:pt x="2220961" y="2220960"/>
                </a:lnTo>
                <a:lnTo>
                  <a:pt x="0" y="2220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0898392" y="5402576"/>
            <a:ext cx="2220961" cy="2220961"/>
          </a:xfrm>
          <a:custGeom>
            <a:avLst/>
            <a:gdLst/>
            <a:ahLst/>
            <a:cxnLst/>
            <a:rect l="l" t="t" r="r" b="b"/>
            <a:pathLst>
              <a:path w="2220961" h="2220961">
                <a:moveTo>
                  <a:pt x="0" y="0"/>
                </a:moveTo>
                <a:lnTo>
                  <a:pt x="2220961" y="0"/>
                </a:lnTo>
                <a:lnTo>
                  <a:pt x="2220961" y="2220961"/>
                </a:lnTo>
                <a:lnTo>
                  <a:pt x="0" y="22209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3482899" y="5464432"/>
            <a:ext cx="2220961" cy="2220961"/>
          </a:xfrm>
          <a:custGeom>
            <a:avLst/>
            <a:gdLst/>
            <a:ahLst/>
            <a:cxnLst/>
            <a:rect l="l" t="t" r="r" b="b"/>
            <a:pathLst>
              <a:path w="2220961" h="2220961">
                <a:moveTo>
                  <a:pt x="0" y="0"/>
                </a:moveTo>
                <a:lnTo>
                  <a:pt x="2220961" y="0"/>
                </a:lnTo>
                <a:lnTo>
                  <a:pt x="2220961" y="2220961"/>
                </a:lnTo>
                <a:lnTo>
                  <a:pt x="0" y="22209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6067039" y="5464432"/>
            <a:ext cx="2220961" cy="2220961"/>
          </a:xfrm>
          <a:custGeom>
            <a:avLst/>
            <a:gdLst/>
            <a:ahLst/>
            <a:cxnLst/>
            <a:rect l="l" t="t" r="r" b="b"/>
            <a:pathLst>
              <a:path w="2220961" h="2220961">
                <a:moveTo>
                  <a:pt x="0" y="0"/>
                </a:moveTo>
                <a:lnTo>
                  <a:pt x="2220961" y="0"/>
                </a:lnTo>
                <a:lnTo>
                  <a:pt x="2220961" y="2220961"/>
                </a:lnTo>
                <a:lnTo>
                  <a:pt x="0" y="22209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a:grpSpLocks noChangeAspect="1"/>
          </p:cNvGrpSpPr>
          <p:nvPr/>
        </p:nvGrpSpPr>
        <p:grpSpPr>
          <a:xfrm>
            <a:off x="12159236" y="2370090"/>
            <a:ext cx="2121165" cy="2121165"/>
            <a:chOff x="0" y="0"/>
            <a:chExt cx="6350000" cy="6350000"/>
          </a:xfrm>
        </p:grpSpPr>
        <p:sp>
          <p:nvSpPr>
            <p:cNvPr id="15" name="Freeform 1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16" name="Freeform 16"/>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0"/>
              <a:stretch>
                <a:fillRect l="223" r="223"/>
              </a:stretch>
            </a:blipFill>
          </p:spPr>
          <p:txBody>
            <a:bodyPr/>
            <a:lstStyle/>
            <a:p>
              <a:endParaRPr lang="en-US"/>
            </a:p>
          </p:txBody>
        </p:sp>
      </p:grpSp>
      <p:sp>
        <p:nvSpPr>
          <p:cNvPr id="17" name="TextBox 17"/>
          <p:cNvSpPr txBox="1"/>
          <p:nvPr/>
        </p:nvSpPr>
        <p:spPr>
          <a:xfrm>
            <a:off x="3711956" y="1343722"/>
            <a:ext cx="4791704"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Tools and</a:t>
            </a:r>
          </a:p>
        </p:txBody>
      </p:sp>
      <p:sp>
        <p:nvSpPr>
          <p:cNvPr id="18" name="TextBox 18"/>
          <p:cNvSpPr txBox="1"/>
          <p:nvPr/>
        </p:nvSpPr>
        <p:spPr>
          <a:xfrm>
            <a:off x="3711956" y="2436765"/>
            <a:ext cx="7905538" cy="24589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Technologies to be used</a:t>
            </a:r>
          </a:p>
        </p:txBody>
      </p:sp>
      <p:sp>
        <p:nvSpPr>
          <p:cNvPr id="19" name="TextBox 19"/>
          <p:cNvSpPr txBox="1"/>
          <p:nvPr/>
        </p:nvSpPr>
        <p:spPr>
          <a:xfrm>
            <a:off x="3747731" y="5071448"/>
            <a:ext cx="6757842" cy="4242604"/>
          </a:xfrm>
          <a:prstGeom prst="rect">
            <a:avLst/>
          </a:prstGeom>
        </p:spPr>
        <p:txBody>
          <a:bodyPr lIns="0" tIns="0" rIns="0" bIns="0" rtlCol="0" anchor="t">
            <a:spAutoFit/>
          </a:bodyPr>
          <a:lstStyle/>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NPK sensor</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Arduino Nano Board</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0.96" OLED Display</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MAX485 Modbus Module</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9-12V DC Power Supply</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Connecting Wires</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Breadboard</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Data Analytics Platforms</a:t>
            </a:r>
          </a:p>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Machine Learning and Deep Learning Algorithms</a:t>
            </a:r>
          </a:p>
          <a:p>
            <a:pPr algn="just">
              <a:lnSpc>
                <a:spcPts val="2720"/>
              </a:lnSpc>
            </a:pPr>
            <a:endParaRPr lang="en-US" sz="2243">
              <a:solidFill>
                <a:srgbClr val="015438"/>
              </a:solidFill>
              <a:latin typeface="Montserrat"/>
              <a:ea typeface="Montserrat"/>
              <a:cs typeface="Montserrat"/>
              <a:sym typeface="Montserrat"/>
            </a:endParaRPr>
          </a:p>
        </p:txBody>
      </p:sp>
      <p:sp>
        <p:nvSpPr>
          <p:cNvPr id="20" name="TextBox 2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21" name="Group 21"/>
          <p:cNvGrpSpPr>
            <a:grpSpLocks noChangeAspect="1"/>
          </p:cNvGrpSpPr>
          <p:nvPr/>
        </p:nvGrpSpPr>
        <p:grpSpPr>
          <a:xfrm>
            <a:off x="14748552" y="2371543"/>
            <a:ext cx="2119712" cy="2119712"/>
            <a:chOff x="0" y="0"/>
            <a:chExt cx="6350000" cy="6350000"/>
          </a:xfrm>
        </p:grpSpPr>
        <p:sp>
          <p:nvSpPr>
            <p:cNvPr id="22" name="Freeform 2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23" name="Freeform 23"/>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1"/>
              <a:stretch>
                <a:fillRect l="-26875" r="-26875"/>
              </a:stretch>
            </a:blipFill>
          </p:spPr>
          <p:txBody>
            <a:bodyPr/>
            <a:lstStyle/>
            <a:p>
              <a:endParaRPr lang="en-US"/>
            </a:p>
          </p:txBody>
        </p:sp>
      </p:grpSp>
      <p:grpSp>
        <p:nvGrpSpPr>
          <p:cNvPr id="24" name="Group 24"/>
          <p:cNvGrpSpPr>
            <a:grpSpLocks noChangeAspect="1"/>
          </p:cNvGrpSpPr>
          <p:nvPr/>
        </p:nvGrpSpPr>
        <p:grpSpPr>
          <a:xfrm>
            <a:off x="10940841" y="5143500"/>
            <a:ext cx="2136064" cy="2136064"/>
            <a:chOff x="0" y="0"/>
            <a:chExt cx="6350000" cy="6350000"/>
          </a:xfrm>
        </p:grpSpPr>
        <p:sp>
          <p:nvSpPr>
            <p:cNvPr id="25" name="Freeform 2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26" name="Freeform 26"/>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2"/>
              <a:stretch>
                <a:fillRect l="-24712" r="-24712"/>
              </a:stretch>
            </a:blipFill>
          </p:spPr>
          <p:txBody>
            <a:bodyPr/>
            <a:lstStyle/>
            <a:p>
              <a:endParaRPr lang="en-US"/>
            </a:p>
          </p:txBody>
        </p:sp>
      </p:grpSp>
      <p:grpSp>
        <p:nvGrpSpPr>
          <p:cNvPr id="27" name="Group 27"/>
          <p:cNvGrpSpPr>
            <a:grpSpLocks noChangeAspect="1"/>
          </p:cNvGrpSpPr>
          <p:nvPr/>
        </p:nvGrpSpPr>
        <p:grpSpPr>
          <a:xfrm>
            <a:off x="13535466" y="5337918"/>
            <a:ext cx="2115826" cy="2115826"/>
            <a:chOff x="0" y="0"/>
            <a:chExt cx="6350000" cy="6350000"/>
          </a:xfrm>
        </p:grpSpPr>
        <p:sp>
          <p:nvSpPr>
            <p:cNvPr id="28" name="Freeform 2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29" name="Freeform 29"/>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3"/>
              <a:stretch>
                <a:fillRect l="-24712" r="-24712"/>
              </a:stretch>
            </a:blipFill>
          </p:spPr>
          <p:txBody>
            <a:bodyPr/>
            <a:lstStyle/>
            <a:p>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3737075" y="1800713"/>
            <a:ext cx="7905538" cy="2290910"/>
          </a:xfrm>
          <a:prstGeom prst="rect">
            <a:avLst/>
          </a:prstGeom>
        </p:spPr>
        <p:txBody>
          <a:bodyPr lIns="0" tIns="0" rIns="0" bIns="0" rtlCol="0" anchor="t">
            <a:spAutoFit/>
          </a:bodyPr>
          <a:lstStyle/>
          <a:p>
            <a:pPr algn="l">
              <a:lnSpc>
                <a:spcPts val="8941"/>
              </a:lnSpc>
            </a:pPr>
            <a:r>
              <a:rPr lang="en-US" sz="7983" spc="-646">
                <a:solidFill>
                  <a:srgbClr val="015438"/>
                </a:solidFill>
                <a:latin typeface="League Spartan"/>
                <a:ea typeface="League Spartan"/>
                <a:cs typeface="League Spartan"/>
                <a:sym typeface="League Spartan"/>
              </a:rPr>
              <a:t>Technologies to be used</a:t>
            </a:r>
          </a:p>
        </p:txBody>
      </p:sp>
      <p:sp>
        <p:nvSpPr>
          <p:cNvPr id="9" name="AutoShape 9"/>
          <p:cNvSpPr/>
          <p:nvPr/>
        </p:nvSpPr>
        <p:spPr>
          <a:xfrm>
            <a:off x="6662704" y="6395434"/>
            <a:ext cx="6656094" cy="26747"/>
          </a:xfrm>
          <a:prstGeom prst="line">
            <a:avLst/>
          </a:prstGeom>
          <a:ln w="57150" cap="rnd">
            <a:solidFill>
              <a:srgbClr val="051D40"/>
            </a:solidFill>
            <a:prstDash val="solid"/>
            <a:headEnd type="none" w="sm" len="sm"/>
            <a:tailEnd type="none" w="sm" len="sm"/>
          </a:ln>
        </p:spPr>
        <p:txBody>
          <a:bodyPr/>
          <a:lstStyle/>
          <a:p>
            <a:endParaRPr lang="en-US"/>
          </a:p>
        </p:txBody>
      </p:sp>
      <p:sp>
        <p:nvSpPr>
          <p:cNvPr id="10" name="Freeform 10"/>
          <p:cNvSpPr/>
          <p:nvPr/>
        </p:nvSpPr>
        <p:spPr>
          <a:xfrm rot="-9317080">
            <a:off x="5868202" y="4357252"/>
            <a:ext cx="1702179" cy="1763086"/>
          </a:xfrm>
          <a:custGeom>
            <a:avLst/>
            <a:gdLst/>
            <a:ahLst/>
            <a:cxnLst/>
            <a:rect l="l" t="t" r="r" b="b"/>
            <a:pathLst>
              <a:path w="1702179" h="1763086">
                <a:moveTo>
                  <a:pt x="0" y="0"/>
                </a:moveTo>
                <a:lnTo>
                  <a:pt x="1702179" y="0"/>
                </a:lnTo>
                <a:lnTo>
                  <a:pt x="1702179" y="1763085"/>
                </a:lnTo>
                <a:lnTo>
                  <a:pt x="0" y="17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6543405" y="6276134"/>
            <a:ext cx="238600" cy="2386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9317080">
            <a:off x="8035856" y="4357252"/>
            <a:ext cx="1702179" cy="1763086"/>
          </a:xfrm>
          <a:custGeom>
            <a:avLst/>
            <a:gdLst/>
            <a:ahLst/>
            <a:cxnLst/>
            <a:rect l="l" t="t" r="r" b="b"/>
            <a:pathLst>
              <a:path w="1702179" h="1763086">
                <a:moveTo>
                  <a:pt x="0" y="0"/>
                </a:moveTo>
                <a:lnTo>
                  <a:pt x="1702179" y="0"/>
                </a:lnTo>
                <a:lnTo>
                  <a:pt x="1702179" y="1763085"/>
                </a:lnTo>
                <a:lnTo>
                  <a:pt x="0" y="17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5" name="Group 15"/>
          <p:cNvGrpSpPr/>
          <p:nvPr/>
        </p:nvGrpSpPr>
        <p:grpSpPr>
          <a:xfrm>
            <a:off x="8711059" y="6276134"/>
            <a:ext cx="238600" cy="2386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9317080">
            <a:off x="10318844" y="4357252"/>
            <a:ext cx="1702179" cy="1763086"/>
          </a:xfrm>
          <a:custGeom>
            <a:avLst/>
            <a:gdLst/>
            <a:ahLst/>
            <a:cxnLst/>
            <a:rect l="l" t="t" r="r" b="b"/>
            <a:pathLst>
              <a:path w="1702179" h="1763086">
                <a:moveTo>
                  <a:pt x="0" y="0"/>
                </a:moveTo>
                <a:lnTo>
                  <a:pt x="1702179" y="0"/>
                </a:lnTo>
                <a:lnTo>
                  <a:pt x="1702179" y="1763085"/>
                </a:lnTo>
                <a:lnTo>
                  <a:pt x="0" y="17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10994046" y="6276134"/>
            <a:ext cx="238600" cy="2386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9317080">
            <a:off x="12643595" y="4384477"/>
            <a:ext cx="1702179" cy="1763086"/>
          </a:xfrm>
          <a:custGeom>
            <a:avLst/>
            <a:gdLst/>
            <a:ahLst/>
            <a:cxnLst/>
            <a:rect l="l" t="t" r="r" b="b"/>
            <a:pathLst>
              <a:path w="1702179" h="1763086">
                <a:moveTo>
                  <a:pt x="0" y="0"/>
                </a:moveTo>
                <a:lnTo>
                  <a:pt x="1702179" y="0"/>
                </a:lnTo>
                <a:lnTo>
                  <a:pt x="1702179" y="1763086"/>
                </a:lnTo>
                <a:lnTo>
                  <a:pt x="0" y="17630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3" name="Group 23"/>
          <p:cNvGrpSpPr/>
          <p:nvPr/>
        </p:nvGrpSpPr>
        <p:grpSpPr>
          <a:xfrm>
            <a:off x="13318797" y="6303360"/>
            <a:ext cx="238600" cy="23860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602054" y="5039262"/>
            <a:ext cx="456608" cy="635784"/>
          </a:xfrm>
          <a:custGeom>
            <a:avLst/>
            <a:gdLst/>
            <a:ahLst/>
            <a:cxnLst/>
            <a:rect l="l" t="t" r="r" b="b"/>
            <a:pathLst>
              <a:path w="456608" h="635784">
                <a:moveTo>
                  <a:pt x="0" y="0"/>
                </a:moveTo>
                <a:lnTo>
                  <a:pt x="456609" y="0"/>
                </a:lnTo>
                <a:lnTo>
                  <a:pt x="456609" y="635784"/>
                </a:lnTo>
                <a:lnTo>
                  <a:pt x="0" y="635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7" name="Group 27"/>
          <p:cNvGrpSpPr>
            <a:grpSpLocks noChangeAspect="1"/>
          </p:cNvGrpSpPr>
          <p:nvPr/>
        </p:nvGrpSpPr>
        <p:grpSpPr>
          <a:xfrm>
            <a:off x="6087746" y="4750426"/>
            <a:ext cx="1201088" cy="1201088"/>
            <a:chOff x="0" y="0"/>
            <a:chExt cx="6350000" cy="6350000"/>
          </a:xfrm>
        </p:grpSpPr>
        <p:sp>
          <p:nvSpPr>
            <p:cNvPr id="28" name="Freeform 2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29" name="Freeform 29"/>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0"/>
              <a:stretch>
                <a:fillRect l="-24712" r="-24712"/>
              </a:stretch>
            </a:blipFill>
          </p:spPr>
          <p:txBody>
            <a:bodyPr/>
            <a:lstStyle/>
            <a:p>
              <a:endParaRPr lang="en-US"/>
            </a:p>
          </p:txBody>
        </p:sp>
      </p:grpSp>
      <p:grpSp>
        <p:nvGrpSpPr>
          <p:cNvPr id="30" name="Group 30"/>
          <p:cNvGrpSpPr>
            <a:grpSpLocks noChangeAspect="1"/>
          </p:cNvGrpSpPr>
          <p:nvPr/>
        </p:nvGrpSpPr>
        <p:grpSpPr>
          <a:xfrm>
            <a:off x="8229814" y="4756610"/>
            <a:ext cx="1201088" cy="1201088"/>
            <a:chOff x="0" y="0"/>
            <a:chExt cx="6350000" cy="6350000"/>
          </a:xfrm>
        </p:grpSpPr>
        <p:sp>
          <p:nvSpPr>
            <p:cNvPr id="31" name="Freeform 3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2" name="Freeform 32"/>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1"/>
              <a:stretch>
                <a:fillRect l="223" r="223"/>
              </a:stretch>
            </a:blipFill>
          </p:spPr>
          <p:txBody>
            <a:bodyPr/>
            <a:lstStyle/>
            <a:p>
              <a:endParaRPr lang="en-US"/>
            </a:p>
          </p:txBody>
        </p:sp>
      </p:grpSp>
      <p:grpSp>
        <p:nvGrpSpPr>
          <p:cNvPr id="33" name="Group 33"/>
          <p:cNvGrpSpPr>
            <a:grpSpLocks noChangeAspect="1"/>
          </p:cNvGrpSpPr>
          <p:nvPr/>
        </p:nvGrpSpPr>
        <p:grpSpPr>
          <a:xfrm>
            <a:off x="10512802" y="4756610"/>
            <a:ext cx="1201088" cy="1201088"/>
            <a:chOff x="0" y="0"/>
            <a:chExt cx="6350000" cy="6350000"/>
          </a:xfrm>
        </p:grpSpPr>
        <p:sp>
          <p:nvSpPr>
            <p:cNvPr id="34" name="Freeform 3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5" name="Freeform 35"/>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2"/>
              <a:stretch>
                <a:fillRect l="223" t="-3710" r="223" b="-3710"/>
              </a:stretch>
            </a:blipFill>
          </p:spPr>
          <p:txBody>
            <a:bodyPr/>
            <a:lstStyle/>
            <a:p>
              <a:endParaRPr lang="en-US"/>
            </a:p>
          </p:txBody>
        </p:sp>
      </p:grpSp>
      <p:grpSp>
        <p:nvGrpSpPr>
          <p:cNvPr id="36" name="Group 36"/>
          <p:cNvGrpSpPr>
            <a:grpSpLocks noChangeAspect="1"/>
          </p:cNvGrpSpPr>
          <p:nvPr/>
        </p:nvGrpSpPr>
        <p:grpSpPr>
          <a:xfrm>
            <a:off x="12863139" y="4783836"/>
            <a:ext cx="1201088" cy="1201088"/>
            <a:chOff x="0" y="0"/>
            <a:chExt cx="6350000" cy="6350000"/>
          </a:xfrm>
        </p:grpSpPr>
        <p:sp>
          <p:nvSpPr>
            <p:cNvPr id="37" name="Freeform 3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8" name="Freeform 3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3"/>
              <a:stretch>
                <a:fillRect l="223" r="223"/>
              </a:stretch>
            </a:blipFill>
          </p:spPr>
          <p:txBody>
            <a:bodyPr/>
            <a:lstStyle/>
            <a:p>
              <a:endParaRPr lang="en-US"/>
            </a:p>
          </p:txBody>
        </p:sp>
      </p:grpSp>
      <p:sp>
        <p:nvSpPr>
          <p:cNvPr id="39" name="TextBox 39"/>
          <p:cNvSpPr txBox="1"/>
          <p:nvPr/>
        </p:nvSpPr>
        <p:spPr>
          <a:xfrm>
            <a:off x="3737075" y="717195"/>
            <a:ext cx="4791704"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Tools and</a:t>
            </a:r>
          </a:p>
        </p:txBody>
      </p:sp>
      <p:sp>
        <p:nvSpPr>
          <p:cNvPr id="40" name="TextBox 4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41" name="TextBox 41"/>
          <p:cNvSpPr txBox="1"/>
          <p:nvPr/>
        </p:nvSpPr>
        <p:spPr>
          <a:xfrm>
            <a:off x="5797489" y="6927908"/>
            <a:ext cx="1730431" cy="24045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Get NPK levels</a:t>
            </a:r>
          </a:p>
        </p:txBody>
      </p:sp>
      <p:sp>
        <p:nvSpPr>
          <p:cNvPr id="42" name="TextBox 42"/>
          <p:cNvSpPr txBox="1"/>
          <p:nvPr/>
        </p:nvSpPr>
        <p:spPr>
          <a:xfrm>
            <a:off x="6036575" y="6615168"/>
            <a:ext cx="1386604"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IOT Device</a:t>
            </a:r>
          </a:p>
        </p:txBody>
      </p:sp>
      <p:sp>
        <p:nvSpPr>
          <p:cNvPr id="43" name="TextBox 43"/>
          <p:cNvSpPr txBox="1"/>
          <p:nvPr/>
        </p:nvSpPr>
        <p:spPr>
          <a:xfrm>
            <a:off x="8001829" y="6927064"/>
            <a:ext cx="1730431" cy="48810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Use for develop Mobile App</a:t>
            </a:r>
          </a:p>
        </p:txBody>
      </p:sp>
      <p:sp>
        <p:nvSpPr>
          <p:cNvPr id="44" name="TextBox 44"/>
          <p:cNvSpPr txBox="1"/>
          <p:nvPr/>
        </p:nvSpPr>
        <p:spPr>
          <a:xfrm>
            <a:off x="8204229" y="6615168"/>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Flutter</a:t>
            </a:r>
          </a:p>
        </p:txBody>
      </p:sp>
      <p:sp>
        <p:nvSpPr>
          <p:cNvPr id="45" name="TextBox 45"/>
          <p:cNvSpPr txBox="1"/>
          <p:nvPr/>
        </p:nvSpPr>
        <p:spPr>
          <a:xfrm>
            <a:off x="10147102" y="6895734"/>
            <a:ext cx="1730431" cy="73575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Use to build and develop CNN model</a:t>
            </a:r>
          </a:p>
        </p:txBody>
      </p:sp>
      <p:sp>
        <p:nvSpPr>
          <p:cNvPr id="46" name="TextBox 46"/>
          <p:cNvSpPr txBox="1"/>
          <p:nvPr/>
        </p:nvSpPr>
        <p:spPr>
          <a:xfrm>
            <a:off x="10209399" y="6615168"/>
            <a:ext cx="1530076"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Tensorflow</a:t>
            </a:r>
          </a:p>
        </p:txBody>
      </p:sp>
      <p:sp>
        <p:nvSpPr>
          <p:cNvPr id="47" name="TextBox 47"/>
          <p:cNvSpPr txBox="1"/>
          <p:nvPr/>
        </p:nvSpPr>
        <p:spPr>
          <a:xfrm>
            <a:off x="12598467" y="6955134"/>
            <a:ext cx="1730431" cy="1726353"/>
          </a:xfrm>
          <a:prstGeom prst="rect">
            <a:avLst/>
          </a:prstGeom>
        </p:spPr>
        <p:txBody>
          <a:bodyPr lIns="0" tIns="0" rIns="0" bIns="0" rtlCol="0" anchor="t">
            <a:spAutoFit/>
          </a:bodyPr>
          <a:lstStyle/>
          <a:p>
            <a:pPr marL="0" lvl="0" indent="0" algn="ctr">
              <a:lnSpc>
                <a:spcPts val="1971"/>
              </a:lnSpc>
              <a:spcBef>
                <a:spcPct val="0"/>
              </a:spcBef>
            </a:pPr>
            <a:r>
              <a:rPr lang="en-US" sz="1408" spc="63">
                <a:solidFill>
                  <a:srgbClr val="2A2E3A"/>
                </a:solidFill>
                <a:latin typeface="Montserrat Classic"/>
                <a:ea typeface="Montserrat Classic"/>
                <a:cs typeface="Montserrat Classic"/>
                <a:sym typeface="Montserrat Classic"/>
              </a:rPr>
              <a:t>Use to develop machine learning model and creating scripts to  perform predictive analytics.</a:t>
            </a:r>
          </a:p>
        </p:txBody>
      </p:sp>
      <p:sp>
        <p:nvSpPr>
          <p:cNvPr id="48" name="TextBox 48"/>
          <p:cNvSpPr txBox="1"/>
          <p:nvPr/>
        </p:nvSpPr>
        <p:spPr>
          <a:xfrm>
            <a:off x="12811968" y="6642394"/>
            <a:ext cx="1252259" cy="319435"/>
          </a:xfrm>
          <a:prstGeom prst="rect">
            <a:avLst/>
          </a:prstGeom>
        </p:spPr>
        <p:txBody>
          <a:bodyPr lIns="0" tIns="0" rIns="0" bIns="0" rtlCol="0" anchor="t">
            <a:spAutoFit/>
          </a:bodyPr>
          <a:lstStyle/>
          <a:p>
            <a:pPr marL="0" lvl="0" indent="0" algn="ctr">
              <a:lnSpc>
                <a:spcPts val="2595"/>
              </a:lnSpc>
              <a:spcBef>
                <a:spcPct val="0"/>
              </a:spcBef>
            </a:pPr>
            <a:r>
              <a:rPr lang="en-US" sz="1854" spc="83">
                <a:solidFill>
                  <a:srgbClr val="2A2E3A"/>
                </a:solidFill>
                <a:latin typeface="Montserrat Classic Bold"/>
                <a:ea typeface="Montserrat Classic Bold"/>
                <a:cs typeface="Montserrat Classic Bold"/>
                <a:sym typeface="Montserrat Classic Bold"/>
              </a:rPr>
              <a:t>Python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746040" y="2173965"/>
            <a:ext cx="10795919" cy="7924777"/>
          </a:xfrm>
          <a:custGeom>
            <a:avLst/>
            <a:gdLst/>
            <a:ahLst/>
            <a:cxnLst/>
            <a:rect l="l" t="t" r="r" b="b"/>
            <a:pathLst>
              <a:path w="10795919" h="7924777">
                <a:moveTo>
                  <a:pt x="0" y="0"/>
                </a:moveTo>
                <a:lnTo>
                  <a:pt x="10795920" y="0"/>
                </a:lnTo>
                <a:lnTo>
                  <a:pt x="10795920" y="7924776"/>
                </a:lnTo>
                <a:lnTo>
                  <a:pt x="0" y="7924776"/>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3375827" y="1347012"/>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Work Breakdown (WBS)</a:t>
            </a: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3375827" y="757159"/>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Referances</a:t>
            </a:r>
          </a:p>
        </p:txBody>
      </p:sp>
      <p:sp>
        <p:nvSpPr>
          <p:cNvPr id="9" name="TextBox 9"/>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0" name="Freeform 10"/>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206111" y="1994066"/>
            <a:ext cx="14141485" cy="4252129"/>
          </a:xfrm>
          <a:prstGeom prst="rect">
            <a:avLst/>
          </a:prstGeom>
        </p:spPr>
        <p:txBody>
          <a:bodyPr lIns="0" tIns="0" rIns="0" bIns="0" rtlCol="0" anchor="t">
            <a:spAutoFit/>
          </a:bodyPr>
          <a:lstStyle/>
          <a:p>
            <a:pPr marL="484339" lvl="1" indent="-242169" algn="just">
              <a:lnSpc>
                <a:spcPts val="3140"/>
              </a:lnSpc>
              <a:buFont typeface="Arial"/>
              <a:buChar char="•"/>
            </a:pPr>
            <a:r>
              <a:rPr lang="en-US" sz="2243">
                <a:solidFill>
                  <a:srgbClr val="015438"/>
                </a:solidFill>
                <a:latin typeface="Montserrat"/>
                <a:ea typeface="Montserrat"/>
                <a:cs typeface="Montserrat"/>
                <a:sym typeface="Montserrat"/>
              </a:rPr>
              <a:t>[1] S. Tan, C. Promdee, and S. Khuntawee, "IoT for Smart Farm: A Case Study of the Fertilizer Mixer Prototype," *International Journal of Engineering Research and Technology (IJERT)*, vol. 9, no. 6, pp. 1-4, Jun. 2020.</a:t>
            </a:r>
          </a:p>
          <a:p>
            <a:pPr algn="just">
              <a:lnSpc>
                <a:spcPts val="2720"/>
              </a:lnSpc>
            </a:pPr>
            <a:endParaRPr lang="en-US" sz="2243">
              <a:solidFill>
                <a:srgbClr val="015438"/>
              </a:solidFill>
              <a:latin typeface="Montserrat"/>
              <a:ea typeface="Montserrat"/>
              <a:cs typeface="Montserrat"/>
              <a:sym typeface="Montserrat"/>
            </a:endParaRPr>
          </a:p>
          <a:p>
            <a:pPr marL="419569" lvl="1" indent="-209784" algn="just">
              <a:lnSpc>
                <a:spcPts val="2720"/>
              </a:lnSpc>
              <a:buFont typeface="Arial"/>
              <a:buChar char="•"/>
            </a:pPr>
            <a:r>
              <a:rPr lang="en-US" sz="1943">
                <a:solidFill>
                  <a:srgbClr val="015438"/>
                </a:solidFill>
                <a:latin typeface="Montserrat"/>
                <a:ea typeface="Montserrat"/>
                <a:cs typeface="Montserrat"/>
                <a:sym typeface="Montserrat"/>
              </a:rPr>
              <a:t>[2] R. V. Prasad, R. K. Gupta, and A. Verma, "AI-Based IoT Framework for Soil Analysis and Fertilization Recommendation for Smart Coconut Farming," *International Journal of Scientific Research in Computer Science and Engineering*, vol. 9, no. 2, pp. 1-6, Apr. 2021.</a:t>
            </a:r>
          </a:p>
          <a:p>
            <a:pPr algn="just">
              <a:lnSpc>
                <a:spcPts val="2720"/>
              </a:lnSpc>
            </a:pPr>
            <a:endParaRPr lang="en-US" sz="1943">
              <a:solidFill>
                <a:srgbClr val="015438"/>
              </a:solidFill>
              <a:latin typeface="Montserrat"/>
              <a:ea typeface="Montserrat"/>
              <a:cs typeface="Montserrat"/>
              <a:sym typeface="Montserrat"/>
            </a:endParaRPr>
          </a:p>
          <a:p>
            <a:pPr marL="419569" lvl="1" indent="-209784" algn="just">
              <a:lnSpc>
                <a:spcPts val="2720"/>
              </a:lnSpc>
              <a:buFont typeface="Arial"/>
              <a:buChar char="•"/>
            </a:pPr>
            <a:r>
              <a:rPr lang="en-US" sz="1943">
                <a:solidFill>
                  <a:srgbClr val="015438"/>
                </a:solidFill>
                <a:latin typeface="Montserrat"/>
                <a:ea typeface="Montserrat"/>
                <a:cs typeface="Montserrat"/>
                <a:sym typeface="Montserrat"/>
              </a:rPr>
              <a:t>[3] A. Adhikari, "Impact of Fertilizer Application on Soil Fertility in Coconut Cultivation," Coconut Research Institute, Lunuwila, Sri Lanka, 2021. [Online]. Available: </a:t>
            </a:r>
            <a:r>
              <a:rPr lang="en-US" sz="1943" u="sng">
                <a:solidFill>
                  <a:srgbClr val="015438"/>
                </a:solidFill>
                <a:latin typeface="Montserrat"/>
                <a:ea typeface="Montserrat"/>
                <a:cs typeface="Montserrat"/>
                <a:sym typeface="Montserrat"/>
                <a:hlinkClick r:id="rId8" tooltip="https://cri.gov.lk/wp-content/uploads/2021/10/a5.pdf"/>
              </a:rPr>
              <a:t>https://cri.gov.lk/wp-content/uploads/2021/10/a5.pdf</a:t>
            </a:r>
            <a:r>
              <a:rPr lang="en-US" sz="1943">
                <a:solidFill>
                  <a:srgbClr val="015438"/>
                </a:solidFill>
                <a:latin typeface="Montserrat"/>
                <a:ea typeface="Montserrat"/>
                <a:cs typeface="Montserrat"/>
                <a:sym typeface="Montserrat"/>
              </a:rPr>
              <a:t>. [Accessed: Aug. 15, 2024].</a:t>
            </a:r>
          </a:p>
          <a:p>
            <a:pPr algn="just">
              <a:lnSpc>
                <a:spcPts val="2720"/>
              </a:lnSpc>
            </a:pPr>
            <a:endParaRPr lang="en-US" sz="1943">
              <a:solidFill>
                <a:srgbClr val="015438"/>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35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7331729" y="7633139"/>
            <a:ext cx="7801816" cy="988694"/>
          </a:xfrm>
          <a:prstGeom prst="rect">
            <a:avLst/>
          </a:prstGeom>
        </p:spPr>
        <p:txBody>
          <a:bodyPr lIns="0" tIns="0" rIns="0" bIns="0" rtlCol="0" anchor="t">
            <a:spAutoFit/>
          </a:bodyPr>
          <a:lstStyle/>
          <a:p>
            <a:pPr algn="l">
              <a:lnSpc>
                <a:spcPts val="3998"/>
              </a:lnSpc>
            </a:pPr>
            <a:r>
              <a:rPr lang="en-US" sz="2855">
                <a:solidFill>
                  <a:srgbClr val="015438"/>
                </a:solidFill>
                <a:latin typeface="Montserrat"/>
                <a:ea typeface="Montserrat"/>
                <a:cs typeface="Montserrat"/>
                <a:sym typeface="Montserrat"/>
              </a:rPr>
              <a:t>Bachelor of Science (Hons) in Information Technology ​</a:t>
            </a:r>
          </a:p>
        </p:txBody>
      </p:sp>
      <p:sp>
        <p:nvSpPr>
          <p:cNvPr id="9" name="Freeform 9"/>
          <p:cNvSpPr/>
          <p:nvPr/>
        </p:nvSpPr>
        <p:spPr>
          <a:xfrm>
            <a:off x="10448028" y="2813510"/>
            <a:ext cx="4012827" cy="3930452"/>
          </a:xfrm>
          <a:custGeom>
            <a:avLst/>
            <a:gdLst/>
            <a:ahLst/>
            <a:cxnLst/>
            <a:rect l="l" t="t" r="r" b="b"/>
            <a:pathLst>
              <a:path w="4012827" h="3930452">
                <a:moveTo>
                  <a:pt x="0" y="0"/>
                </a:moveTo>
                <a:lnTo>
                  <a:pt x="4012827" y="0"/>
                </a:lnTo>
                <a:lnTo>
                  <a:pt x="4012827" y="3930453"/>
                </a:lnTo>
                <a:lnTo>
                  <a:pt x="0" y="393045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7331729" y="2384636"/>
            <a:ext cx="6959247" cy="1642222"/>
          </a:xfrm>
          <a:prstGeom prst="rect">
            <a:avLst/>
          </a:prstGeom>
        </p:spPr>
        <p:txBody>
          <a:bodyPr lIns="0" tIns="0" rIns="0" bIns="0" rtlCol="0" anchor="t">
            <a:spAutoFit/>
          </a:bodyPr>
          <a:lstStyle/>
          <a:p>
            <a:pPr algn="l">
              <a:lnSpc>
                <a:spcPts val="13433"/>
              </a:lnSpc>
            </a:pPr>
            <a:r>
              <a:rPr lang="en-US" sz="9595" spc="-335">
                <a:solidFill>
                  <a:srgbClr val="015438"/>
                </a:solidFill>
                <a:latin typeface="Montserrat"/>
                <a:ea typeface="Montserrat"/>
                <a:cs typeface="Montserrat"/>
                <a:sym typeface="Montserrat"/>
              </a:rPr>
              <a:t>IT21296932</a:t>
            </a:r>
          </a:p>
        </p:txBody>
      </p:sp>
      <p:sp>
        <p:nvSpPr>
          <p:cNvPr id="11" name="TextBox 11"/>
          <p:cNvSpPr txBox="1"/>
          <p:nvPr/>
        </p:nvSpPr>
        <p:spPr>
          <a:xfrm>
            <a:off x="7331729" y="4606406"/>
            <a:ext cx="7561984" cy="2907684"/>
          </a:xfrm>
          <a:prstGeom prst="rect">
            <a:avLst/>
          </a:prstGeom>
        </p:spPr>
        <p:txBody>
          <a:bodyPr lIns="0" tIns="0" rIns="0" bIns="0" rtlCol="0" anchor="t">
            <a:spAutoFit/>
          </a:bodyPr>
          <a:lstStyle/>
          <a:p>
            <a:pPr algn="l">
              <a:lnSpc>
                <a:spcPts val="11348"/>
              </a:lnSpc>
            </a:pPr>
            <a:r>
              <a:rPr lang="en-US" sz="10223" spc="-828">
                <a:solidFill>
                  <a:srgbClr val="015438"/>
                </a:solidFill>
                <a:latin typeface="League Spartan"/>
                <a:ea typeface="League Spartan"/>
                <a:cs typeface="League Spartan"/>
                <a:sym typeface="League Spartan"/>
              </a:rPr>
              <a:t>Silva</a:t>
            </a:r>
          </a:p>
          <a:p>
            <a:pPr algn="l">
              <a:lnSpc>
                <a:spcPts val="11348"/>
              </a:lnSpc>
            </a:pPr>
            <a:r>
              <a:rPr lang="en-US" sz="10223" spc="-828">
                <a:solidFill>
                  <a:srgbClr val="015438"/>
                </a:solidFill>
                <a:latin typeface="League Spartan"/>
                <a:ea typeface="League Spartan"/>
                <a:cs typeface="League Spartan"/>
                <a:sym typeface="League Spartan"/>
              </a:rPr>
              <a:t>T. C. D.</a:t>
            </a:r>
          </a:p>
        </p:txBody>
      </p:sp>
      <p:sp>
        <p:nvSpPr>
          <p:cNvPr id="12" name="Freeform 12"/>
          <p:cNvSpPr/>
          <p:nvPr/>
        </p:nvSpPr>
        <p:spPr>
          <a:xfrm>
            <a:off x="4945381" y="623236"/>
            <a:ext cx="3365331" cy="3403622"/>
          </a:xfrm>
          <a:custGeom>
            <a:avLst/>
            <a:gdLst/>
            <a:ahLst/>
            <a:cxnLst/>
            <a:rect l="l" t="t" r="r" b="b"/>
            <a:pathLst>
              <a:path w="3365331" h="3403622">
                <a:moveTo>
                  <a:pt x="0" y="0"/>
                </a:moveTo>
                <a:lnTo>
                  <a:pt x="3365332" y="0"/>
                </a:lnTo>
                <a:lnTo>
                  <a:pt x="3365332" y="3403623"/>
                </a:lnTo>
                <a:lnTo>
                  <a:pt x="0" y="3403623"/>
                </a:lnTo>
                <a:lnTo>
                  <a:pt x="0" y="0"/>
                </a:lnTo>
                <a:close/>
              </a:path>
            </a:pathLst>
          </a:custGeom>
          <a:blipFill>
            <a:blip r:embed="rId8">
              <a:alphaModFix amt="9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717959" y="1029323"/>
            <a:ext cx="8307376" cy="8307376"/>
          </a:xfrm>
          <a:custGeom>
            <a:avLst/>
            <a:gdLst/>
            <a:ahLst/>
            <a:cxnLst/>
            <a:rect l="l" t="t" r="r" b="b"/>
            <a:pathLst>
              <a:path w="8307376" h="8307376">
                <a:moveTo>
                  <a:pt x="0" y="0"/>
                </a:moveTo>
                <a:lnTo>
                  <a:pt x="8307376" y="0"/>
                </a:lnTo>
                <a:lnTo>
                  <a:pt x="8307376" y="8307376"/>
                </a:lnTo>
                <a:lnTo>
                  <a:pt x="0" y="83073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4" name="Group 14"/>
          <p:cNvGrpSpPr/>
          <p:nvPr/>
        </p:nvGrpSpPr>
        <p:grpSpPr>
          <a:xfrm>
            <a:off x="-611581" y="950301"/>
            <a:ext cx="7200998" cy="720099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16266" t="-4778" r="-16269" b="-46141"/>
              </a:stretch>
            </a:blipFill>
            <a:ln w="76200" cap="sq">
              <a:solidFill>
                <a:srgbClr val="FFFFFF"/>
              </a:solidFill>
              <a:prstDash val="solid"/>
              <a:miter/>
            </a:ln>
          </p:spPr>
          <p:txBody>
            <a:bodyPr/>
            <a:lstStyle/>
            <a:p>
              <a:endParaRPr lang="en-US"/>
            </a:p>
          </p:txBody>
        </p:sp>
      </p:gr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973785" y="6581301"/>
            <a:ext cx="2927141" cy="2960446"/>
          </a:xfrm>
          <a:custGeom>
            <a:avLst/>
            <a:gdLst/>
            <a:ahLst/>
            <a:cxnLst/>
            <a:rect l="l" t="t" r="r" b="b"/>
            <a:pathLst>
              <a:path w="2927141" h="2960446">
                <a:moveTo>
                  <a:pt x="2927141" y="2960446"/>
                </a:moveTo>
                <a:lnTo>
                  <a:pt x="0" y="2960446"/>
                </a:lnTo>
                <a:lnTo>
                  <a:pt x="0" y="0"/>
                </a:lnTo>
                <a:lnTo>
                  <a:pt x="2927141" y="0"/>
                </a:lnTo>
                <a:lnTo>
                  <a:pt x="2927141" y="2960446"/>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548077" y="2535290"/>
            <a:ext cx="6028502" cy="6028502"/>
          </a:xfrm>
          <a:custGeom>
            <a:avLst/>
            <a:gdLst/>
            <a:ahLst/>
            <a:cxnLst/>
            <a:rect l="l" t="t" r="r" b="b"/>
            <a:pathLst>
              <a:path w="6028502" h="6028502">
                <a:moveTo>
                  <a:pt x="0" y="0"/>
                </a:moveTo>
                <a:lnTo>
                  <a:pt x="6028502" y="0"/>
                </a:lnTo>
                <a:lnTo>
                  <a:pt x="6028502" y="6028501"/>
                </a:lnTo>
                <a:lnTo>
                  <a:pt x="0" y="6028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2350954" y="2477945"/>
            <a:ext cx="5225625" cy="522562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46" r="-38846"/>
              </a:stretch>
            </a:blipFill>
            <a:ln w="76200" cap="sq">
              <a:solidFill>
                <a:srgbClr val="FFFFFF"/>
              </a:solidFill>
              <a:prstDash val="solid"/>
              <a:miter/>
            </a:ln>
          </p:spPr>
          <p:txBody>
            <a:bodyPr/>
            <a:lstStyle/>
            <a:p>
              <a:endParaRPr lang="en-US"/>
            </a:p>
          </p:txBody>
        </p:sp>
      </p:grpSp>
      <p:sp>
        <p:nvSpPr>
          <p:cNvPr id="6" name="TextBox 6"/>
          <p:cNvSpPr txBox="1"/>
          <p:nvPr/>
        </p:nvSpPr>
        <p:spPr>
          <a:xfrm>
            <a:off x="2736139" y="3533860"/>
            <a:ext cx="8505476" cy="6098078"/>
          </a:xfrm>
          <a:prstGeom prst="rect">
            <a:avLst/>
          </a:prstGeom>
        </p:spPr>
        <p:txBody>
          <a:bodyPr lIns="0" tIns="0" rIns="0" bIns="0" rtlCol="0" anchor="t">
            <a:spAutoFit/>
          </a:bodyPr>
          <a:lstStyle/>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Growing coconuts is important for Sri Lanka’s economy, helping many people make a living and boosting the farming industry.</a:t>
            </a:r>
          </a:p>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Proper maturity and harvest management are key to getting the best yield and quality from coconut production.</a:t>
            </a:r>
          </a:p>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Using new technologies to check maturity and decide the right time to harvest can improve productivity and profits.</a:t>
            </a:r>
          </a:p>
          <a:p>
            <a:pPr algn="just">
              <a:lnSpc>
                <a:spcPts val="4072"/>
              </a:lnSpc>
            </a:pPr>
            <a:endParaRPr lang="en-US" sz="2908">
              <a:solidFill>
                <a:srgbClr val="015438"/>
              </a:solidFill>
              <a:latin typeface="Montserrat"/>
              <a:ea typeface="Montserrat"/>
              <a:cs typeface="Montserrat"/>
              <a:sym typeface="Montserrat"/>
            </a:endParaRPr>
          </a:p>
        </p:txBody>
      </p:sp>
      <p:sp>
        <p:nvSpPr>
          <p:cNvPr id="7" name="TextBox 7"/>
          <p:cNvSpPr txBox="1"/>
          <p:nvPr/>
        </p:nvSpPr>
        <p:spPr>
          <a:xfrm>
            <a:off x="3711956" y="1200847"/>
            <a:ext cx="4969538" cy="771392"/>
          </a:xfrm>
          <a:prstGeom prst="rect">
            <a:avLst/>
          </a:prstGeom>
        </p:spPr>
        <p:txBody>
          <a:bodyPr lIns="0" tIns="0" rIns="0" bIns="0" rtlCol="0" anchor="t">
            <a:spAutoFit/>
          </a:bodyPr>
          <a:lstStyle/>
          <a:p>
            <a:pPr algn="l">
              <a:lnSpc>
                <a:spcPts val="6307"/>
              </a:lnSpc>
            </a:pPr>
            <a:r>
              <a:rPr lang="en-US" sz="4505" spc="-157">
                <a:solidFill>
                  <a:srgbClr val="015438"/>
                </a:solidFill>
                <a:latin typeface="Montserrat"/>
                <a:ea typeface="Montserrat"/>
                <a:cs typeface="Montserrat"/>
                <a:sym typeface="Montserrat"/>
              </a:rPr>
              <a:t>Introduction of</a:t>
            </a:r>
          </a:p>
        </p:txBody>
      </p:sp>
      <p:sp>
        <p:nvSpPr>
          <p:cNvPr id="8" name="TextBox 8"/>
          <p:cNvSpPr txBox="1"/>
          <p:nvPr/>
        </p:nvSpPr>
        <p:spPr>
          <a:xfrm>
            <a:off x="3711956" y="2091989"/>
            <a:ext cx="6916794" cy="1384721"/>
          </a:xfrm>
          <a:prstGeom prst="rect">
            <a:avLst/>
          </a:prstGeom>
        </p:spPr>
        <p:txBody>
          <a:bodyPr lIns="0" tIns="0" rIns="0" bIns="0" rtlCol="0" anchor="t">
            <a:spAutoFit/>
          </a:bodyPr>
          <a:lstStyle/>
          <a:p>
            <a:pPr algn="l">
              <a:lnSpc>
                <a:spcPts val="5576"/>
              </a:lnSpc>
            </a:pPr>
            <a:r>
              <a:rPr lang="en-US" sz="3983" spc="-322">
                <a:solidFill>
                  <a:srgbClr val="015438"/>
                </a:solidFill>
                <a:latin typeface="League Spartan"/>
                <a:ea typeface="League Spartan"/>
                <a:cs typeface="League Spartan"/>
                <a:sym typeface="League Spartan"/>
              </a:rPr>
              <a:t>Maturity and Harvest Management​</a:t>
            </a:r>
          </a:p>
        </p:txBody>
      </p:sp>
      <p:grpSp>
        <p:nvGrpSpPr>
          <p:cNvPr id="9" name="Group 9"/>
          <p:cNvGrpSpPr/>
          <p:nvPr/>
        </p:nvGrpSpPr>
        <p:grpSpPr>
          <a:xfrm>
            <a:off x="-2859617"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73766" y="3871224"/>
            <a:ext cx="3949901" cy="3949901"/>
          </a:xfrm>
          <a:custGeom>
            <a:avLst/>
            <a:gdLst/>
            <a:ahLst/>
            <a:cxnLst/>
            <a:rect l="l" t="t" r="r" b="b"/>
            <a:pathLst>
              <a:path w="3949901" h="3949901">
                <a:moveTo>
                  <a:pt x="0" y="0"/>
                </a:moveTo>
                <a:lnTo>
                  <a:pt x="3949901" y="0"/>
                </a:lnTo>
                <a:lnTo>
                  <a:pt x="3949901" y="3949901"/>
                </a:lnTo>
                <a:lnTo>
                  <a:pt x="0" y="3949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199814" y="3833651"/>
            <a:ext cx="3423853" cy="34238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5136" b="-25136"/>
              </a:stretch>
            </a:blipFill>
            <a:ln w="76200" cap="sq">
              <a:solidFill>
                <a:srgbClr val="FFFFFF"/>
              </a:solidFill>
              <a:prstDash val="solid"/>
              <a:miter/>
            </a:ln>
          </p:spPr>
          <p:txBody>
            <a:bodyPr/>
            <a:lstStyle/>
            <a:p>
              <a:endParaRPr lang="en-US"/>
            </a:p>
          </p:txBody>
        </p:sp>
      </p:grpSp>
      <p:sp>
        <p:nvSpPr>
          <p:cNvPr id="5" name="Freeform 5"/>
          <p:cNvSpPr/>
          <p:nvPr/>
        </p:nvSpPr>
        <p:spPr>
          <a:xfrm>
            <a:off x="13506163" y="1304141"/>
            <a:ext cx="3528419" cy="3568566"/>
          </a:xfrm>
          <a:custGeom>
            <a:avLst/>
            <a:gdLst/>
            <a:ahLst/>
            <a:cxnLst/>
            <a:rect l="l" t="t" r="r" b="b"/>
            <a:pathLst>
              <a:path w="3528419" h="3568566">
                <a:moveTo>
                  <a:pt x="0" y="0"/>
                </a:moveTo>
                <a:lnTo>
                  <a:pt x="3528420" y="0"/>
                </a:lnTo>
                <a:lnTo>
                  <a:pt x="3528420" y="3568566"/>
                </a:lnTo>
                <a:lnTo>
                  <a:pt x="0" y="3568566"/>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696896" y="1218416"/>
            <a:ext cx="3903640"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Overview of</a:t>
            </a:r>
          </a:p>
        </p:txBody>
      </p:sp>
      <p:sp>
        <p:nvSpPr>
          <p:cNvPr id="7" name="TextBox 7"/>
          <p:cNvSpPr txBox="1"/>
          <p:nvPr/>
        </p:nvSpPr>
        <p:spPr>
          <a:xfrm>
            <a:off x="3696896" y="2025539"/>
            <a:ext cx="9456192"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Research Problem</a:t>
            </a:r>
          </a:p>
        </p:txBody>
      </p:sp>
      <p:sp>
        <p:nvSpPr>
          <p:cNvPr id="8" name="TextBox 8"/>
          <p:cNvSpPr txBox="1"/>
          <p:nvPr/>
        </p:nvSpPr>
        <p:spPr>
          <a:xfrm>
            <a:off x="8424992" y="3814074"/>
            <a:ext cx="7955076" cy="3873669"/>
          </a:xfrm>
          <a:prstGeom prst="rect">
            <a:avLst/>
          </a:prstGeom>
        </p:spPr>
        <p:txBody>
          <a:bodyPr lIns="0" tIns="0" rIns="0" bIns="0" rtlCol="0" anchor="t">
            <a:spAutoFit/>
          </a:bodyPr>
          <a:lstStyle/>
          <a:p>
            <a:pPr marL="592286" lvl="1" indent="-296143" algn="just">
              <a:lnSpc>
                <a:spcPts val="3840"/>
              </a:lnSpc>
              <a:buFont typeface="Arial"/>
              <a:buChar char="•"/>
            </a:pPr>
            <a:r>
              <a:rPr lang="en-US" sz="2743">
                <a:solidFill>
                  <a:srgbClr val="015438"/>
                </a:solidFill>
                <a:latin typeface="Montserrat Bold"/>
                <a:ea typeface="Montserrat Bold"/>
                <a:cs typeface="Montserrat Bold"/>
                <a:sym typeface="Montserrat Bold"/>
              </a:rPr>
              <a:t>Time consuming</a:t>
            </a:r>
            <a:r>
              <a:rPr lang="en-US" sz="2743">
                <a:solidFill>
                  <a:srgbClr val="015438"/>
                </a:solidFill>
                <a:latin typeface="Montserrat"/>
                <a:ea typeface="Montserrat"/>
                <a:cs typeface="Montserrat"/>
                <a:sym typeface="Montserrat"/>
              </a:rPr>
              <a:t>- Current methods for assessing coconut maturity are slow and require manual monitoring.</a:t>
            </a:r>
          </a:p>
          <a:p>
            <a:pPr algn="just">
              <a:lnSpc>
                <a:spcPts val="3840"/>
              </a:lnSpc>
            </a:pPr>
            <a:endParaRPr lang="en-US" sz="2743">
              <a:solidFill>
                <a:srgbClr val="015438"/>
              </a:solidFill>
              <a:latin typeface="Montserrat"/>
              <a:ea typeface="Montserrat"/>
              <a:cs typeface="Montserrat"/>
              <a:sym typeface="Montserrat"/>
            </a:endParaRPr>
          </a:p>
          <a:p>
            <a:pPr marL="592286" lvl="1" indent="-296143" algn="just">
              <a:lnSpc>
                <a:spcPts val="3840"/>
              </a:lnSpc>
              <a:buFont typeface="Arial"/>
              <a:buChar char="•"/>
            </a:pPr>
            <a:r>
              <a:rPr lang="en-US" sz="2743">
                <a:solidFill>
                  <a:srgbClr val="015438"/>
                </a:solidFill>
                <a:latin typeface="Montserrat Bold"/>
                <a:ea typeface="Montserrat Bold"/>
                <a:cs typeface="Montserrat Bold"/>
                <a:sym typeface="Montserrat Bold"/>
              </a:rPr>
              <a:t>Current limitations </a:t>
            </a:r>
            <a:r>
              <a:rPr lang="en-US" sz="2743">
                <a:solidFill>
                  <a:srgbClr val="015438"/>
                </a:solidFill>
                <a:latin typeface="Montserrat"/>
                <a:ea typeface="Montserrat"/>
                <a:cs typeface="Montserrat"/>
                <a:sym typeface="Montserrat"/>
              </a:rPr>
              <a:t>- Manual methods and basic image processing often lead to errors, reducing yields and profits.</a:t>
            </a:r>
          </a:p>
          <a:p>
            <a:pPr algn="just">
              <a:lnSpc>
                <a:spcPts val="3840"/>
              </a:lnSpc>
            </a:pPr>
            <a:endParaRPr lang="en-US" sz="2743">
              <a:solidFill>
                <a:srgbClr val="015438"/>
              </a:solidFill>
              <a:latin typeface="Montserrat"/>
              <a:ea typeface="Montserrat"/>
              <a:cs typeface="Montserrat"/>
              <a:sym typeface="Montserrat"/>
            </a:endParaRPr>
          </a:p>
        </p:txBody>
      </p:sp>
      <p:sp>
        <p:nvSpPr>
          <p:cNvPr id="9" name="TextBox 9"/>
          <p:cNvSpPr txBox="1"/>
          <p:nvPr/>
        </p:nvSpPr>
        <p:spPr>
          <a:xfrm>
            <a:off x="3696896" y="8249750"/>
            <a:ext cx="12737543" cy="1444794"/>
          </a:xfrm>
          <a:prstGeom prst="rect">
            <a:avLst/>
          </a:prstGeom>
        </p:spPr>
        <p:txBody>
          <a:bodyPr lIns="0" tIns="0" rIns="0" bIns="0" rtlCol="0" anchor="t">
            <a:spAutoFit/>
          </a:bodyPr>
          <a:lstStyle/>
          <a:p>
            <a:pPr marL="592284" lvl="1" indent="-296142" algn="just">
              <a:lnSpc>
                <a:spcPts val="3840"/>
              </a:lnSpc>
              <a:buFont typeface="Arial"/>
              <a:buChar char="•"/>
            </a:pPr>
            <a:r>
              <a:rPr lang="en-US" sz="2743">
                <a:solidFill>
                  <a:srgbClr val="015438"/>
                </a:solidFill>
                <a:latin typeface="Montserrat Bold"/>
                <a:ea typeface="Montserrat Bold"/>
                <a:cs typeface="Montserrat Bold"/>
                <a:sym typeface="Montserrat Bold"/>
              </a:rPr>
              <a:t>Need for automation </a:t>
            </a:r>
            <a:r>
              <a:rPr lang="en-US" sz="2743">
                <a:solidFill>
                  <a:srgbClr val="015438"/>
                </a:solidFill>
                <a:latin typeface="Montserrat"/>
                <a:ea typeface="Montserrat"/>
                <a:cs typeface="Montserrat"/>
                <a:sym typeface="Montserrat"/>
              </a:rPr>
              <a:t>- A system using drone images and historical data can accurately predict harvest times, helping farmers maximize yield and quality.</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11" name="Group 11"/>
          <p:cNvGrpSpPr/>
          <p:nvPr/>
        </p:nvGrpSpPr>
        <p:grpSpPr>
          <a:xfrm>
            <a:off x="-2583392" y="-87734"/>
            <a:ext cx="5386205" cy="10462468"/>
            <a:chOff x="0" y="0"/>
            <a:chExt cx="1418589" cy="2755547"/>
          </a:xfrm>
        </p:grpSpPr>
        <p:sp>
          <p:nvSpPr>
            <p:cNvPr id="12" name="Freeform 12"/>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3" name="TextBox 13"/>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4" name="Freeform 14"/>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6" name="Freeform 16"/>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grpSp>
        <p:nvGrpSpPr>
          <p:cNvPr id="17" name="Group 17"/>
          <p:cNvGrpSpPr/>
          <p:nvPr/>
        </p:nvGrpSpPr>
        <p:grpSpPr>
          <a:xfrm>
            <a:off x="4176684" y="3871224"/>
            <a:ext cx="3423853" cy="342385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59126" r="-59126"/>
              </a:stretch>
            </a:blipFill>
            <a:ln w="76200" cap="sq">
              <a:solidFill>
                <a:srgbClr val="FFFFFF"/>
              </a:solidFill>
              <a:prstDash val="solid"/>
              <a:miter/>
            </a:ln>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22543"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723900" y="3822419"/>
            <a:ext cx="3949901" cy="3949901"/>
          </a:xfrm>
          <a:custGeom>
            <a:avLst/>
            <a:gdLst/>
            <a:ahLst/>
            <a:cxnLst/>
            <a:rect l="l" t="t" r="r" b="b"/>
            <a:pathLst>
              <a:path w="3949901" h="3949901">
                <a:moveTo>
                  <a:pt x="0" y="0"/>
                </a:moveTo>
                <a:lnTo>
                  <a:pt x="3949901" y="0"/>
                </a:lnTo>
                <a:lnTo>
                  <a:pt x="3949901" y="3949902"/>
                </a:lnTo>
                <a:lnTo>
                  <a:pt x="0" y="3949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1157394" y="3722062"/>
            <a:ext cx="3970169" cy="397016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342" r="-25342"/>
              </a:stretch>
            </a:blipFill>
            <a:ln w="76200" cap="sq">
              <a:solidFill>
                <a:srgbClr val="FFFFFF"/>
              </a:solidFill>
              <a:prstDash val="solid"/>
              <a:miter/>
            </a:ln>
          </p:spPr>
          <p:txBody>
            <a:bodyPr/>
            <a:lstStyle/>
            <a:p>
              <a:endParaRPr lang="en-US"/>
            </a:p>
          </p:txBody>
        </p:sp>
      </p:grpSp>
      <p:sp>
        <p:nvSpPr>
          <p:cNvPr id="11" name="Freeform 11"/>
          <p:cNvSpPr/>
          <p:nvPr/>
        </p:nvSpPr>
        <p:spPr>
          <a:xfrm>
            <a:off x="10484892" y="2282937"/>
            <a:ext cx="3528419" cy="3568566"/>
          </a:xfrm>
          <a:custGeom>
            <a:avLst/>
            <a:gdLst/>
            <a:ahLst/>
            <a:cxnLst/>
            <a:rect l="l" t="t" r="r" b="b"/>
            <a:pathLst>
              <a:path w="3528419" h="3568566">
                <a:moveTo>
                  <a:pt x="0" y="0"/>
                </a:moveTo>
                <a:lnTo>
                  <a:pt x="3528419" y="0"/>
                </a:lnTo>
                <a:lnTo>
                  <a:pt x="3528419" y="3568566"/>
                </a:lnTo>
                <a:lnTo>
                  <a:pt x="0" y="3568566"/>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085850" y="1169611"/>
            <a:ext cx="3903640"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Overview of</a:t>
            </a:r>
          </a:p>
        </p:txBody>
      </p:sp>
      <p:sp>
        <p:nvSpPr>
          <p:cNvPr id="13" name="TextBox 13"/>
          <p:cNvSpPr txBox="1"/>
          <p:nvPr/>
        </p:nvSpPr>
        <p:spPr>
          <a:xfrm>
            <a:off x="1085850" y="1976734"/>
            <a:ext cx="9456192"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Research Problem</a:t>
            </a:r>
          </a:p>
        </p:txBody>
      </p:sp>
      <p:sp>
        <p:nvSpPr>
          <p:cNvPr id="14" name="TextBox 14"/>
          <p:cNvSpPr txBox="1"/>
          <p:nvPr/>
        </p:nvSpPr>
        <p:spPr>
          <a:xfrm>
            <a:off x="4918633" y="4250119"/>
            <a:ext cx="10259078" cy="2933104"/>
          </a:xfrm>
          <a:prstGeom prst="rect">
            <a:avLst/>
          </a:prstGeom>
        </p:spPr>
        <p:txBody>
          <a:bodyPr lIns="0" tIns="0" rIns="0" bIns="0" rtlCol="0" anchor="t">
            <a:spAutoFit/>
          </a:bodyPr>
          <a:lstStyle/>
          <a:p>
            <a:pPr marL="517111" lvl="1" indent="-258556" algn="just">
              <a:lnSpc>
                <a:spcPts val="3353"/>
              </a:lnSpc>
              <a:buFont typeface="Arial"/>
              <a:buChar char="•"/>
            </a:pPr>
            <a:r>
              <a:rPr lang="en-US" sz="2395">
                <a:solidFill>
                  <a:srgbClr val="015438"/>
                </a:solidFill>
                <a:latin typeface="Montserrat"/>
                <a:ea typeface="Montserrat"/>
                <a:cs typeface="Montserrat"/>
                <a:sym typeface="Montserrat"/>
              </a:rPr>
              <a:t>Challenges in detecting diseases and assessing growth due to tree height and scale of farms.​</a:t>
            </a:r>
          </a:p>
          <a:p>
            <a:pPr marL="517111" lvl="1" indent="-258556" algn="just">
              <a:lnSpc>
                <a:spcPts val="3353"/>
              </a:lnSpc>
              <a:buFont typeface="Arial"/>
              <a:buChar char="•"/>
            </a:pPr>
            <a:r>
              <a:rPr lang="en-US" sz="2395">
                <a:solidFill>
                  <a:srgbClr val="015438"/>
                </a:solidFill>
                <a:latin typeface="Montserrat"/>
                <a:ea typeface="Montserrat"/>
                <a:cs typeface="Montserrat"/>
                <a:sym typeface="Montserrat"/>
              </a:rPr>
              <a:t>Traditional methods of disease detection, pests detection and maturity assessment are labor-intensive and often inefficient.​</a:t>
            </a:r>
          </a:p>
          <a:p>
            <a:pPr marL="517111" lvl="1" indent="-258556" algn="just">
              <a:lnSpc>
                <a:spcPts val="3353"/>
              </a:lnSpc>
              <a:buFont typeface="Arial"/>
              <a:buChar char="•"/>
            </a:pPr>
            <a:r>
              <a:rPr lang="en-US" sz="2395">
                <a:solidFill>
                  <a:srgbClr val="015438"/>
                </a:solidFill>
                <a:latin typeface="Montserrat"/>
                <a:ea typeface="Montserrat"/>
                <a:cs typeface="Montserrat"/>
                <a:sym typeface="Montserrat"/>
              </a:rPr>
              <a:t>Methodologies lack a comprehensive approach to addressing all aspects of coconut tree health and productivity​.</a:t>
            </a:r>
          </a:p>
          <a:p>
            <a:pPr algn="just">
              <a:lnSpc>
                <a:spcPts val="3353"/>
              </a:lnSpc>
            </a:pPr>
            <a:endParaRPr lang="en-US" sz="2395">
              <a:solidFill>
                <a:srgbClr val="015438"/>
              </a:solidFill>
              <a:latin typeface="Montserrat"/>
              <a:ea typeface="Montserrat"/>
              <a:cs typeface="Montserrat"/>
              <a:sym typeface="Montserrat"/>
            </a:endParaRPr>
          </a:p>
        </p:txBody>
      </p:sp>
      <p:sp>
        <p:nvSpPr>
          <p:cNvPr id="15" name="TextBox 15"/>
          <p:cNvSpPr txBox="1"/>
          <p:nvPr/>
        </p:nvSpPr>
        <p:spPr>
          <a:xfrm>
            <a:off x="866775" y="7953820"/>
            <a:ext cx="14139023" cy="1628039"/>
          </a:xfrm>
          <a:prstGeom prst="rect">
            <a:avLst/>
          </a:prstGeom>
        </p:spPr>
        <p:txBody>
          <a:bodyPr lIns="0" tIns="0" rIns="0" bIns="0" rtlCol="0" anchor="t">
            <a:spAutoFit/>
          </a:bodyPr>
          <a:lstStyle/>
          <a:p>
            <a:pPr marL="502125" lvl="1" indent="-251062" algn="just">
              <a:lnSpc>
                <a:spcPts val="3256"/>
              </a:lnSpc>
              <a:buFont typeface="Arial"/>
              <a:buChar char="•"/>
            </a:pPr>
            <a:r>
              <a:rPr lang="en-US" sz="2325">
                <a:solidFill>
                  <a:srgbClr val="015438"/>
                </a:solidFill>
                <a:latin typeface="Montserrat"/>
                <a:ea typeface="Montserrat"/>
                <a:cs typeface="Montserrat"/>
                <a:sym typeface="Montserrat"/>
              </a:rPr>
              <a:t>With the advancement of technology, by utilizing drones, and IoT nodes, to retrieve more accurate data taken in real-time and using most accurate algorithms we can significantly improve the early detection and management of diseases, pest attacks, soil fertility, and harvest prediction.​</a:t>
            </a:r>
          </a:p>
        </p:txBody>
      </p:sp>
      <p:sp>
        <p:nvSpPr>
          <p:cNvPr id="16" name="TextBox 16"/>
          <p:cNvSpPr txBox="1"/>
          <p:nvPr/>
        </p:nvSpPr>
        <p:spPr>
          <a:xfrm>
            <a:off x="13812489"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40522"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976418" y="2567377"/>
            <a:ext cx="2625823" cy="26258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66" r="-25066"/>
              </a:stretch>
            </a:blipFill>
            <a:ln w="76200" cap="sq">
              <a:solidFill>
                <a:srgbClr val="95C435"/>
              </a:solidFill>
              <a:prstDash val="solid"/>
              <a:miter/>
            </a:ln>
          </p:spPr>
          <p:txBody>
            <a:bodyPr/>
            <a:lstStyle/>
            <a:p>
              <a:endParaRPr lang="en-US"/>
            </a:p>
          </p:txBody>
        </p:sp>
      </p:grpSp>
      <p:grpSp>
        <p:nvGrpSpPr>
          <p:cNvPr id="5" name="Group 5"/>
          <p:cNvGrpSpPr/>
          <p:nvPr/>
        </p:nvGrpSpPr>
        <p:grpSpPr>
          <a:xfrm>
            <a:off x="13145151" y="2945017"/>
            <a:ext cx="2034381" cy="203438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62" r="-24962"/>
              </a:stretch>
            </a:blipFill>
            <a:ln w="76200" cap="sq">
              <a:solidFill>
                <a:srgbClr val="95C435"/>
              </a:solidFill>
              <a:prstDash val="solid"/>
              <a:miter/>
            </a:ln>
          </p:spPr>
          <p:txBody>
            <a:bodyPr/>
            <a:lstStyle/>
            <a:p>
              <a:endParaRPr lang="en-US"/>
            </a:p>
          </p:txBody>
        </p:sp>
      </p:grpSp>
      <p:grpSp>
        <p:nvGrpSpPr>
          <p:cNvPr id="7" name="Group 7"/>
          <p:cNvGrpSpPr/>
          <p:nvPr/>
        </p:nvGrpSpPr>
        <p:grpSpPr>
          <a:xfrm>
            <a:off x="13926833" y="4442621"/>
            <a:ext cx="1980085" cy="198008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7" name="TextBox 17"/>
          <p:cNvSpPr txBox="1"/>
          <p:nvPr/>
        </p:nvSpPr>
        <p:spPr>
          <a:xfrm>
            <a:off x="3594824" y="5624852"/>
            <a:ext cx="5957794" cy="1268375"/>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Coconut Maturity Detection System using CNN Model with ResNet50 Architecture [1]</a:t>
            </a:r>
          </a:p>
          <a:p>
            <a:pPr algn="l">
              <a:lnSpc>
                <a:spcPts val="2516"/>
              </a:lnSpc>
            </a:pPr>
            <a:endParaRPr lang="en-US" sz="2420" spc="-79">
              <a:solidFill>
                <a:srgbClr val="357529"/>
              </a:solidFill>
              <a:latin typeface="Open Sauce Bold"/>
              <a:ea typeface="Open Sauce Bold"/>
              <a:cs typeface="Open Sauce Bold"/>
              <a:sym typeface="Open Sauce Bold"/>
            </a:endParaRPr>
          </a:p>
        </p:txBody>
      </p:sp>
      <p:sp>
        <p:nvSpPr>
          <p:cNvPr id="18" name="TextBox 18"/>
          <p:cNvSpPr txBox="1"/>
          <p:nvPr/>
        </p:nvSpPr>
        <p:spPr>
          <a:xfrm>
            <a:off x="3594824" y="6626384"/>
            <a:ext cx="6385943" cy="2501900"/>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Focuses on identifying coconut maturity stages using image processing techniques and CNN models.</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Doesn't use Drone Imagery</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Lacks predictive models for determining the optimal harvest time to maximize crop yield for better productivity.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40522"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976418" y="2567377"/>
            <a:ext cx="2625823" cy="26258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66" r="-25066"/>
              </a:stretch>
            </a:blipFill>
            <a:ln w="76200" cap="sq">
              <a:solidFill>
                <a:srgbClr val="95C435"/>
              </a:solidFill>
              <a:prstDash val="solid"/>
              <a:miter/>
            </a:ln>
          </p:spPr>
          <p:txBody>
            <a:bodyPr/>
            <a:lstStyle/>
            <a:p>
              <a:endParaRPr lang="en-US"/>
            </a:p>
          </p:txBody>
        </p:sp>
      </p:grpSp>
      <p:grpSp>
        <p:nvGrpSpPr>
          <p:cNvPr id="5" name="Group 5"/>
          <p:cNvGrpSpPr/>
          <p:nvPr/>
        </p:nvGrpSpPr>
        <p:grpSpPr>
          <a:xfrm>
            <a:off x="13145151" y="2945017"/>
            <a:ext cx="2034381" cy="203438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62" r="-24962"/>
              </a:stretch>
            </a:blipFill>
            <a:ln w="76200" cap="sq">
              <a:solidFill>
                <a:srgbClr val="95C435"/>
              </a:solidFill>
              <a:prstDash val="solid"/>
              <a:miter/>
            </a:ln>
          </p:spPr>
          <p:txBody>
            <a:bodyPr/>
            <a:lstStyle/>
            <a:p>
              <a:endParaRPr lang="en-US"/>
            </a:p>
          </p:txBody>
        </p:sp>
      </p:grpSp>
      <p:grpSp>
        <p:nvGrpSpPr>
          <p:cNvPr id="7" name="Group 7"/>
          <p:cNvGrpSpPr/>
          <p:nvPr/>
        </p:nvGrpSpPr>
        <p:grpSpPr>
          <a:xfrm>
            <a:off x="13926833" y="4442621"/>
            <a:ext cx="1980085" cy="198008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7" name="TextBox 17"/>
          <p:cNvSpPr txBox="1"/>
          <p:nvPr/>
        </p:nvSpPr>
        <p:spPr>
          <a:xfrm>
            <a:off x="3351205" y="5809105"/>
            <a:ext cx="4581511" cy="1265301"/>
          </a:xfrm>
          <a:prstGeom prst="rect">
            <a:avLst/>
          </a:prstGeom>
        </p:spPr>
        <p:txBody>
          <a:bodyPr lIns="0" tIns="0" rIns="0" bIns="0" rtlCol="0" anchor="t">
            <a:spAutoFit/>
          </a:bodyPr>
          <a:lstStyle/>
          <a:p>
            <a:pPr algn="l">
              <a:lnSpc>
                <a:spcPts val="2541"/>
              </a:lnSpc>
            </a:pPr>
            <a:r>
              <a:rPr lang="en-US" sz="2420" spc="-79">
                <a:solidFill>
                  <a:srgbClr val="357529"/>
                </a:solidFill>
                <a:latin typeface="Open Sauce Bold"/>
                <a:ea typeface="Open Sauce Bold"/>
                <a:cs typeface="Open Sauce Bold"/>
                <a:sym typeface="Open Sauce Bold"/>
              </a:rPr>
              <a:t>On-Tree Coconut Maturity Estimation and Age Prediction Using Machine Vision [2]</a:t>
            </a:r>
          </a:p>
          <a:p>
            <a:pPr algn="l">
              <a:lnSpc>
                <a:spcPts val="2541"/>
              </a:lnSpc>
            </a:pPr>
            <a:endParaRPr lang="en-US" sz="2420" spc="-79">
              <a:solidFill>
                <a:srgbClr val="357529"/>
              </a:solidFill>
              <a:latin typeface="Open Sauce Bold"/>
              <a:ea typeface="Open Sauce Bold"/>
              <a:cs typeface="Open Sauce Bold"/>
              <a:sym typeface="Open Sauce Bold"/>
            </a:endParaRPr>
          </a:p>
        </p:txBody>
      </p:sp>
      <p:sp>
        <p:nvSpPr>
          <p:cNvPr id="18" name="TextBox 18"/>
          <p:cNvSpPr txBox="1"/>
          <p:nvPr/>
        </p:nvSpPr>
        <p:spPr>
          <a:xfrm>
            <a:off x="3351205" y="6820466"/>
            <a:ext cx="5458284" cy="2225675"/>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Focuses on using CNN for on-tree coconut maturity estimation and age prediction through image classification.</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Doesn't use Drone Imagery</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 not incorporate predictive models to determine the optimal harvest time.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40522"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976418" y="2567377"/>
            <a:ext cx="2625823" cy="26258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66" r="-25066"/>
              </a:stretch>
            </a:blipFill>
            <a:ln w="76200" cap="sq">
              <a:solidFill>
                <a:srgbClr val="95C435"/>
              </a:solidFill>
              <a:prstDash val="solid"/>
              <a:miter/>
            </a:ln>
          </p:spPr>
          <p:txBody>
            <a:bodyPr/>
            <a:lstStyle/>
            <a:p>
              <a:endParaRPr lang="en-US"/>
            </a:p>
          </p:txBody>
        </p:sp>
      </p:grpSp>
      <p:grpSp>
        <p:nvGrpSpPr>
          <p:cNvPr id="5" name="Group 5"/>
          <p:cNvGrpSpPr/>
          <p:nvPr/>
        </p:nvGrpSpPr>
        <p:grpSpPr>
          <a:xfrm>
            <a:off x="13145151" y="2945017"/>
            <a:ext cx="2034381" cy="203438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62" r="-24962"/>
              </a:stretch>
            </a:blipFill>
            <a:ln w="76200" cap="sq">
              <a:solidFill>
                <a:srgbClr val="95C435"/>
              </a:solidFill>
              <a:prstDash val="solid"/>
              <a:miter/>
            </a:ln>
          </p:spPr>
          <p:txBody>
            <a:bodyPr/>
            <a:lstStyle/>
            <a:p>
              <a:endParaRPr lang="en-US"/>
            </a:p>
          </p:txBody>
        </p:sp>
      </p:grpSp>
      <p:grpSp>
        <p:nvGrpSpPr>
          <p:cNvPr id="7" name="Group 7"/>
          <p:cNvGrpSpPr/>
          <p:nvPr/>
        </p:nvGrpSpPr>
        <p:grpSpPr>
          <a:xfrm>
            <a:off x="13926833" y="4442621"/>
            <a:ext cx="1980085" cy="198008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76200" cap="sq">
              <a:solidFill>
                <a:srgbClr val="95C435"/>
              </a:solidFill>
              <a:prstDash val="solid"/>
              <a:miter/>
            </a:ln>
          </p:spPr>
          <p:txBody>
            <a:bodyPr/>
            <a:lstStyle/>
            <a:p>
              <a:endParaRPr lang="en-US"/>
            </a:p>
          </p:txBody>
        </p:sp>
      </p:grpSp>
      <p:grpSp>
        <p:nvGrpSpPr>
          <p:cNvPr id="9" name="Group 9"/>
          <p:cNvGrpSpPr/>
          <p:nvPr/>
        </p:nvGrpSpPr>
        <p:grpSpPr>
          <a:xfrm>
            <a:off x="-2583392"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 Gap </a:t>
            </a:r>
          </a:p>
        </p:txBody>
      </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7" name="TextBox 17"/>
          <p:cNvSpPr txBox="1"/>
          <p:nvPr/>
        </p:nvSpPr>
        <p:spPr>
          <a:xfrm>
            <a:off x="3509091" y="5470473"/>
            <a:ext cx="4153363" cy="1582700"/>
          </a:xfrm>
          <a:prstGeom prst="rect">
            <a:avLst/>
          </a:prstGeom>
        </p:spPr>
        <p:txBody>
          <a:bodyPr lIns="0" tIns="0" rIns="0" bIns="0" rtlCol="0" anchor="t">
            <a:spAutoFit/>
          </a:bodyPr>
          <a:lstStyle/>
          <a:p>
            <a:pPr algn="l">
              <a:lnSpc>
                <a:spcPts val="2516"/>
              </a:lnSpc>
            </a:pPr>
            <a:r>
              <a:rPr lang="en-US" sz="2420" spc="-79">
                <a:solidFill>
                  <a:srgbClr val="357529"/>
                </a:solidFill>
                <a:latin typeface="Open Sauce Bold"/>
                <a:ea typeface="Open Sauce Bold"/>
                <a:cs typeface="Open Sauce Bold"/>
                <a:sym typeface="Open Sauce Bold"/>
              </a:rPr>
              <a:t>On-tree Mature Coconut Fruit Detection based on Deep Learning using UAV images [4]</a:t>
            </a:r>
          </a:p>
          <a:p>
            <a:pPr algn="l">
              <a:lnSpc>
                <a:spcPts val="2516"/>
              </a:lnSpc>
            </a:pPr>
            <a:endParaRPr lang="en-US" sz="2420" spc="-79">
              <a:solidFill>
                <a:srgbClr val="357529"/>
              </a:solidFill>
              <a:latin typeface="Open Sauce Bold"/>
              <a:ea typeface="Open Sauce Bold"/>
              <a:cs typeface="Open Sauce Bold"/>
              <a:sym typeface="Open Sauce Bold"/>
            </a:endParaRPr>
          </a:p>
        </p:txBody>
      </p:sp>
      <p:sp>
        <p:nvSpPr>
          <p:cNvPr id="18" name="TextBox 18"/>
          <p:cNvSpPr txBox="1"/>
          <p:nvPr/>
        </p:nvSpPr>
        <p:spPr>
          <a:xfrm>
            <a:off x="3509091" y="7032625"/>
            <a:ext cx="6227570" cy="2225675"/>
          </a:xfrm>
          <a:prstGeom prst="rect">
            <a:avLst/>
          </a:prstGeom>
        </p:spPr>
        <p:txBody>
          <a:bodyPr lIns="0" tIns="0" rIns="0" bIns="0" rtlCol="0" anchor="t">
            <a:spAutoFit/>
          </a:bodyPr>
          <a:lstStyle/>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Focuses on using UAVs and YOLOv5 for real-time detection of mature coconut fruits to reduce harvesting risks.</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Not Based in Sri Lanka</a:t>
            </a:r>
          </a:p>
          <a:p>
            <a:pPr algn="just">
              <a:lnSpc>
                <a:spcPts val="2200"/>
              </a:lnSpc>
            </a:pPr>
            <a:endParaRPr lang="en-US" sz="2000">
              <a:solidFill>
                <a:srgbClr val="357529"/>
              </a:solidFill>
              <a:latin typeface="Open Sauce"/>
              <a:ea typeface="Open Sauce"/>
              <a:cs typeface="Open Sauce"/>
              <a:sym typeface="Open Sauce"/>
            </a:endParaRPr>
          </a:p>
          <a:p>
            <a:pPr marL="431801" lvl="1" indent="-215900" algn="just">
              <a:lnSpc>
                <a:spcPts val="2200"/>
              </a:lnSpc>
              <a:buFont typeface="Arial"/>
              <a:buChar char="•"/>
            </a:pPr>
            <a:r>
              <a:rPr lang="en-US" sz="2000">
                <a:solidFill>
                  <a:srgbClr val="357529"/>
                </a:solidFill>
                <a:latin typeface="Open Sauce"/>
                <a:ea typeface="Open Sauce"/>
                <a:cs typeface="Open Sauce"/>
                <a:sym typeface="Open Sauce"/>
              </a:rPr>
              <a:t>Does not include predictive models for optimal harvest timing.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965189" y="6101913"/>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9" name="Table 9"/>
          <p:cNvGraphicFramePr>
            <a:graphicFrameLocks noGrp="1"/>
          </p:cNvGraphicFramePr>
          <p:nvPr/>
        </p:nvGraphicFramePr>
        <p:xfrm>
          <a:off x="3189996" y="1681902"/>
          <a:ext cx="13341476" cy="8301976"/>
        </p:xfrm>
        <a:graphic>
          <a:graphicData uri="http://schemas.openxmlformats.org/drawingml/2006/table">
            <a:tbl>
              <a:tblPr/>
              <a:tblGrid>
                <a:gridCol w="2500724">
                  <a:extLst>
                    <a:ext uri="{9D8B030D-6E8A-4147-A177-3AD203B41FA5}">
                      <a16:colId xmlns:a16="http://schemas.microsoft.com/office/drawing/2014/main" val="20000"/>
                    </a:ext>
                  </a:extLst>
                </a:gridCol>
                <a:gridCol w="2110994">
                  <a:extLst>
                    <a:ext uri="{9D8B030D-6E8A-4147-A177-3AD203B41FA5}">
                      <a16:colId xmlns:a16="http://schemas.microsoft.com/office/drawing/2014/main" val="20001"/>
                    </a:ext>
                  </a:extLst>
                </a:gridCol>
                <a:gridCol w="2059021">
                  <a:extLst>
                    <a:ext uri="{9D8B030D-6E8A-4147-A177-3AD203B41FA5}">
                      <a16:colId xmlns:a16="http://schemas.microsoft.com/office/drawing/2014/main" val="20002"/>
                    </a:ext>
                  </a:extLst>
                </a:gridCol>
                <a:gridCol w="2223579">
                  <a:extLst>
                    <a:ext uri="{9D8B030D-6E8A-4147-A177-3AD203B41FA5}">
                      <a16:colId xmlns:a16="http://schemas.microsoft.com/office/drawing/2014/main" val="20003"/>
                    </a:ext>
                  </a:extLst>
                </a:gridCol>
                <a:gridCol w="2223579">
                  <a:extLst>
                    <a:ext uri="{9D8B030D-6E8A-4147-A177-3AD203B41FA5}">
                      <a16:colId xmlns:a16="http://schemas.microsoft.com/office/drawing/2014/main" val="20004"/>
                    </a:ext>
                  </a:extLst>
                </a:gridCol>
                <a:gridCol w="2223579">
                  <a:extLst>
                    <a:ext uri="{9D8B030D-6E8A-4147-A177-3AD203B41FA5}">
                      <a16:colId xmlns:a16="http://schemas.microsoft.com/office/drawing/2014/main" val="20005"/>
                    </a:ext>
                  </a:extLst>
                </a:gridCol>
              </a:tblGrid>
              <a:tr h="775082">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9B200">
                        <a:alpha val="40784"/>
                      </a:srgbClr>
                    </a:solidFill>
                  </a:tcPr>
                </a:tc>
                <a:extLst>
                  <a:ext uri="{0D108BD9-81ED-4DB2-BD59-A6C34878D82A}">
                    <a16:rowId xmlns:a16="http://schemas.microsoft.com/office/drawing/2014/main" val="10000"/>
                  </a:ext>
                </a:extLst>
              </a:tr>
              <a:tr h="1387493">
                <a:tc>
                  <a:txBody>
                    <a:bodyPr/>
                    <a:lstStyle/>
                    <a:p>
                      <a:pPr algn="ctr">
                        <a:lnSpc>
                          <a:spcPts val="2463"/>
                        </a:lnSpc>
                        <a:defRPr/>
                      </a:pPr>
                      <a:r>
                        <a:rPr lang="en-US" sz="1759">
                          <a:solidFill>
                            <a:srgbClr val="000000">
                              <a:alpha val="40784"/>
                            </a:srgbClr>
                          </a:solidFill>
                          <a:latin typeface="Montserrat"/>
                          <a:ea typeface="Montserrat"/>
                          <a:cs typeface="Montserrat"/>
                          <a:sym typeface="Montserrat"/>
                        </a:rPr>
                        <a:t>Predictive Analysis for Harvest Timing</a:t>
                      </a: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1"/>
                  </a:ext>
                </a:extLst>
              </a:tr>
              <a:tr h="1992243">
                <a:tc>
                  <a:txBody>
                    <a:bodyPr/>
                    <a:lstStyle/>
                    <a:p>
                      <a:pPr algn="ctr">
                        <a:lnSpc>
                          <a:spcPts val="2463"/>
                        </a:lnSpc>
                        <a:defRPr/>
                      </a:pPr>
                      <a:r>
                        <a:rPr lang="en-US" sz="1759">
                          <a:solidFill>
                            <a:srgbClr val="000000">
                              <a:alpha val="40784"/>
                            </a:srgbClr>
                          </a:solidFill>
                          <a:latin typeface="Montserrat"/>
                          <a:ea typeface="Montserrat"/>
                          <a:cs typeface="Montserrat"/>
                          <a:sym typeface="Montserrat"/>
                        </a:rPr>
                        <a:t>Machine Learning for Maturity Detection</a:t>
                      </a:r>
                      <a:endParaRPr lang="en-US" sz="1100"/>
                    </a:p>
                    <a:p>
                      <a:pPr algn="ctr">
                        <a:lnSpc>
                          <a:spcPts val="2463"/>
                        </a:lnSpc>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2"/>
                  </a:ext>
                </a:extLst>
              </a:tr>
              <a:tr h="1379833">
                <a:tc>
                  <a:txBody>
                    <a:bodyPr/>
                    <a:lstStyle/>
                    <a:p>
                      <a:pPr algn="ctr">
                        <a:lnSpc>
                          <a:spcPts val="2463"/>
                        </a:lnSpc>
                        <a:defRPr/>
                      </a:pPr>
                      <a:r>
                        <a:rPr lang="en-US" sz="1759">
                          <a:solidFill>
                            <a:srgbClr val="000000">
                              <a:alpha val="40784"/>
                            </a:srgbClr>
                          </a:solidFill>
                          <a:latin typeface="Montserrat"/>
                          <a:ea typeface="Montserrat"/>
                          <a:cs typeface="Montserrat"/>
                          <a:sym typeface="Montserrat"/>
                        </a:rPr>
                        <a:t>Drone-Based Image Collection</a:t>
                      </a: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3"/>
                  </a:ext>
                </a:extLst>
              </a:tr>
              <a:tr h="1686038">
                <a:tc>
                  <a:txBody>
                    <a:bodyPr/>
                    <a:lstStyle/>
                    <a:p>
                      <a:pPr algn="ctr">
                        <a:lnSpc>
                          <a:spcPts val="2463"/>
                        </a:lnSpc>
                        <a:defRPr/>
                      </a:pPr>
                      <a:r>
                        <a:rPr lang="en-US" sz="1759">
                          <a:solidFill>
                            <a:srgbClr val="000000">
                              <a:alpha val="40784"/>
                            </a:srgbClr>
                          </a:solidFill>
                          <a:latin typeface="Montserrat"/>
                          <a:ea typeface="Montserrat"/>
                          <a:cs typeface="Montserrat"/>
                          <a:sym typeface="Montserrat"/>
                        </a:rPr>
                        <a:t>Integration of Past Harvest Data</a:t>
                      </a: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4"/>
                  </a:ext>
                </a:extLst>
              </a:tr>
              <a:tr h="1081287">
                <a:tc>
                  <a:txBody>
                    <a:bodyPr/>
                    <a:lstStyle/>
                    <a:p>
                      <a:pPr algn="ctr">
                        <a:lnSpc>
                          <a:spcPts val="2463"/>
                        </a:lnSpc>
                        <a:defRPr/>
                      </a:pPr>
                      <a:r>
                        <a:rPr lang="en-US" sz="1759">
                          <a:solidFill>
                            <a:srgbClr val="000000">
                              <a:alpha val="40784"/>
                            </a:srgbClr>
                          </a:solidFill>
                          <a:latin typeface="Montserrat"/>
                          <a:ea typeface="Montserrat"/>
                          <a:cs typeface="Montserrat"/>
                          <a:sym typeface="Montserrat"/>
                        </a:rPr>
                        <a:t>Cloud-based Storage</a:t>
                      </a: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solidFill>
                      <a:srgbClr val="7BB401">
                        <a:alpha val="40784"/>
                      </a:srgbClr>
                    </a:solidFill>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tc>
                  <a:txBody>
                    <a:bodyPr/>
                    <a:lstStyle/>
                    <a:p>
                      <a:pPr algn="ctr">
                        <a:lnSpc>
                          <a:spcPts val="2463"/>
                        </a:lnSpc>
                        <a:defRPr/>
                      </a:pPr>
                      <a:endParaRPr lang="en-US" sz="1100"/>
                    </a:p>
                  </a:txBody>
                  <a:tcPr marL="190500" marR="190500" marT="190500" marB="190500" anchor="ctr">
                    <a:lnL w="38100" cap="flat" cmpd="sng" algn="ctr">
                      <a:solidFill>
                        <a:srgbClr val="2C8424"/>
                      </a:solidFill>
                      <a:prstDash val="solid"/>
                      <a:round/>
                      <a:headEnd type="none" w="med" len="med"/>
                      <a:tailEnd type="none" w="med" len="med"/>
                    </a:lnL>
                    <a:lnR w="38100" cap="flat" cmpd="sng" algn="ctr">
                      <a:solidFill>
                        <a:srgbClr val="2C8424"/>
                      </a:solidFill>
                      <a:prstDash val="solid"/>
                      <a:round/>
                      <a:headEnd type="none" w="med" len="med"/>
                      <a:tailEnd type="none" w="med" len="med"/>
                    </a:lnR>
                    <a:lnT w="38100" cap="flat" cmpd="sng" algn="ctr">
                      <a:solidFill>
                        <a:srgbClr val="2C8424"/>
                      </a:solidFill>
                      <a:prstDash val="solid"/>
                      <a:round/>
                      <a:headEnd type="none" w="med" len="med"/>
                      <a:tailEnd type="none" w="med" len="med"/>
                    </a:lnT>
                    <a:lnB w="38100" cap="flat" cmpd="sng" algn="ctr">
                      <a:solidFill>
                        <a:srgbClr val="2C8424"/>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Freeform 10"/>
          <p:cNvSpPr/>
          <p:nvPr/>
        </p:nvSpPr>
        <p:spPr>
          <a:xfrm>
            <a:off x="15133553" y="2933130"/>
            <a:ext cx="633260" cy="537480"/>
          </a:xfrm>
          <a:custGeom>
            <a:avLst/>
            <a:gdLst/>
            <a:ahLst/>
            <a:cxnLst/>
            <a:rect l="l" t="t" r="r" b="b"/>
            <a:pathLst>
              <a:path w="633260" h="537480">
                <a:moveTo>
                  <a:pt x="0" y="0"/>
                </a:moveTo>
                <a:lnTo>
                  <a:pt x="633260" y="0"/>
                </a:lnTo>
                <a:lnTo>
                  <a:pt x="633260"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5133553" y="4708859"/>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6362266" y="4606020"/>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8471757" y="4606020"/>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0667902" y="4606020"/>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2777537" y="4587361"/>
            <a:ext cx="633260" cy="537480"/>
          </a:xfrm>
          <a:custGeom>
            <a:avLst/>
            <a:gdLst/>
            <a:ahLst/>
            <a:cxnLst/>
            <a:rect l="l" t="t" r="r" b="b"/>
            <a:pathLst>
              <a:path w="633260" h="537480">
                <a:moveTo>
                  <a:pt x="0" y="0"/>
                </a:moveTo>
                <a:lnTo>
                  <a:pt x="633261" y="0"/>
                </a:lnTo>
                <a:lnTo>
                  <a:pt x="633261" y="537479"/>
                </a:lnTo>
                <a:lnTo>
                  <a:pt x="0" y="5374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5133553" y="6241591"/>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12776472" y="6241591"/>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14965189" y="7693471"/>
            <a:ext cx="633260" cy="537480"/>
          </a:xfrm>
          <a:custGeom>
            <a:avLst/>
            <a:gdLst/>
            <a:ahLst/>
            <a:cxnLst/>
            <a:rect l="l" t="t" r="r" b="b"/>
            <a:pathLst>
              <a:path w="633260" h="537480">
                <a:moveTo>
                  <a:pt x="0" y="0"/>
                </a:moveTo>
                <a:lnTo>
                  <a:pt x="633261" y="0"/>
                </a:lnTo>
                <a:lnTo>
                  <a:pt x="633261"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5047131" y="9118978"/>
            <a:ext cx="633260" cy="537480"/>
          </a:xfrm>
          <a:custGeom>
            <a:avLst/>
            <a:gdLst/>
            <a:ahLst/>
            <a:cxnLst/>
            <a:rect l="l" t="t" r="r" b="b"/>
            <a:pathLst>
              <a:path w="633260" h="537480">
                <a:moveTo>
                  <a:pt x="0" y="0"/>
                </a:moveTo>
                <a:lnTo>
                  <a:pt x="633260" y="0"/>
                </a:lnTo>
                <a:lnTo>
                  <a:pt x="633260" y="537480"/>
                </a:lnTo>
                <a:lnTo>
                  <a:pt x="0" y="537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Freeform 20"/>
          <p:cNvSpPr/>
          <p:nvPr/>
        </p:nvSpPr>
        <p:spPr>
          <a:xfrm>
            <a:off x="6335960" y="2933130"/>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TextBox 21"/>
          <p:cNvSpPr txBox="1"/>
          <p:nvPr/>
        </p:nvSpPr>
        <p:spPr>
          <a:xfrm>
            <a:off x="3228463" y="442173"/>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Research Gap</a:t>
            </a:r>
          </a:p>
        </p:txBody>
      </p:sp>
      <p:sp>
        <p:nvSpPr>
          <p:cNvPr id="22" name="TextBox 22"/>
          <p:cNvSpPr txBox="1"/>
          <p:nvPr/>
        </p:nvSpPr>
        <p:spPr>
          <a:xfrm>
            <a:off x="14762531" y="1913423"/>
            <a:ext cx="1835720"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CocoGuard</a:t>
            </a:r>
          </a:p>
        </p:txBody>
      </p:sp>
      <p:sp>
        <p:nvSpPr>
          <p:cNvPr id="23" name="TextBox 23"/>
          <p:cNvSpPr txBox="1"/>
          <p:nvPr/>
        </p:nvSpPr>
        <p:spPr>
          <a:xfrm>
            <a:off x="12301407" y="1932491"/>
            <a:ext cx="1711780"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[4]</a:t>
            </a:r>
          </a:p>
        </p:txBody>
      </p:sp>
      <p:sp>
        <p:nvSpPr>
          <p:cNvPr id="24" name="TextBox 24"/>
          <p:cNvSpPr txBox="1"/>
          <p:nvPr/>
        </p:nvSpPr>
        <p:spPr>
          <a:xfrm>
            <a:off x="10118517" y="1932491"/>
            <a:ext cx="1679418"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[3]</a:t>
            </a:r>
          </a:p>
        </p:txBody>
      </p:sp>
      <p:sp>
        <p:nvSpPr>
          <p:cNvPr id="25" name="TextBox 25"/>
          <p:cNvSpPr txBox="1"/>
          <p:nvPr/>
        </p:nvSpPr>
        <p:spPr>
          <a:xfrm>
            <a:off x="6143423" y="1913423"/>
            <a:ext cx="1704206"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[1]</a:t>
            </a:r>
          </a:p>
        </p:txBody>
      </p:sp>
      <p:sp>
        <p:nvSpPr>
          <p:cNvPr id="26" name="TextBox 26"/>
          <p:cNvSpPr txBox="1"/>
          <p:nvPr/>
        </p:nvSpPr>
        <p:spPr>
          <a:xfrm>
            <a:off x="8020677" y="1932491"/>
            <a:ext cx="1712872" cy="288671"/>
          </a:xfrm>
          <a:prstGeom prst="rect">
            <a:avLst/>
          </a:prstGeom>
        </p:spPr>
        <p:txBody>
          <a:bodyPr lIns="0" tIns="0" rIns="0" bIns="0" rtlCol="0" anchor="t">
            <a:spAutoFit/>
          </a:bodyPr>
          <a:lstStyle/>
          <a:p>
            <a:pPr algn="l">
              <a:lnSpc>
                <a:spcPts val="2464"/>
              </a:lnSpc>
              <a:spcBef>
                <a:spcPct val="0"/>
              </a:spcBef>
            </a:pPr>
            <a:r>
              <a:rPr lang="en-US" sz="1760">
                <a:solidFill>
                  <a:srgbClr val="000000"/>
                </a:solidFill>
                <a:latin typeface="Montserrat"/>
                <a:ea typeface="Montserrat"/>
                <a:cs typeface="Montserrat"/>
                <a:sym typeface="Montserrat"/>
              </a:rPr>
              <a:t>Research [2]</a:t>
            </a:r>
          </a:p>
        </p:txBody>
      </p:sp>
      <p:sp>
        <p:nvSpPr>
          <p:cNvPr id="27" name="Freeform 27"/>
          <p:cNvSpPr/>
          <p:nvPr/>
        </p:nvSpPr>
        <p:spPr>
          <a:xfrm>
            <a:off x="6335960" y="623740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28"/>
          <p:cNvSpPr/>
          <p:nvPr/>
        </p:nvSpPr>
        <p:spPr>
          <a:xfrm>
            <a:off x="8416302" y="6188522"/>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9" name="Freeform 29"/>
          <p:cNvSpPr/>
          <p:nvPr/>
        </p:nvSpPr>
        <p:spPr>
          <a:xfrm>
            <a:off x="6335960" y="7777308"/>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Freeform 30"/>
          <p:cNvSpPr/>
          <p:nvPr/>
        </p:nvSpPr>
        <p:spPr>
          <a:xfrm>
            <a:off x="6335960" y="9114789"/>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a:off x="12827513" y="9113115"/>
            <a:ext cx="659566" cy="541669"/>
          </a:xfrm>
          <a:custGeom>
            <a:avLst/>
            <a:gdLst/>
            <a:ahLst/>
            <a:cxnLst/>
            <a:rect l="l" t="t" r="r" b="b"/>
            <a:pathLst>
              <a:path w="659566" h="541669">
                <a:moveTo>
                  <a:pt x="0" y="0"/>
                </a:moveTo>
                <a:lnTo>
                  <a:pt x="659567" y="0"/>
                </a:lnTo>
                <a:lnTo>
                  <a:pt x="659567"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Freeform 32"/>
          <p:cNvSpPr/>
          <p:nvPr/>
        </p:nvSpPr>
        <p:spPr>
          <a:xfrm>
            <a:off x="8445451" y="2909891"/>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0641596" y="2909891"/>
            <a:ext cx="659566" cy="541669"/>
          </a:xfrm>
          <a:custGeom>
            <a:avLst/>
            <a:gdLst/>
            <a:ahLst/>
            <a:cxnLst/>
            <a:rect l="l" t="t" r="r" b="b"/>
            <a:pathLst>
              <a:path w="659566" h="541669">
                <a:moveTo>
                  <a:pt x="0" y="0"/>
                </a:moveTo>
                <a:lnTo>
                  <a:pt x="659566" y="0"/>
                </a:lnTo>
                <a:lnTo>
                  <a:pt x="659566"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34"/>
          <p:cNvSpPr/>
          <p:nvPr/>
        </p:nvSpPr>
        <p:spPr>
          <a:xfrm>
            <a:off x="8547330" y="7775213"/>
            <a:ext cx="659566" cy="541669"/>
          </a:xfrm>
          <a:custGeom>
            <a:avLst/>
            <a:gdLst/>
            <a:ahLst/>
            <a:cxnLst/>
            <a:rect l="l" t="t" r="r" b="b"/>
            <a:pathLst>
              <a:path w="659566" h="541669">
                <a:moveTo>
                  <a:pt x="0" y="0"/>
                </a:moveTo>
                <a:lnTo>
                  <a:pt x="659567" y="0"/>
                </a:lnTo>
                <a:lnTo>
                  <a:pt x="659567"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Freeform 35"/>
          <p:cNvSpPr/>
          <p:nvPr/>
        </p:nvSpPr>
        <p:spPr>
          <a:xfrm>
            <a:off x="8419145" y="9114789"/>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10628443" y="6237402"/>
            <a:ext cx="659566" cy="541669"/>
          </a:xfrm>
          <a:custGeom>
            <a:avLst/>
            <a:gdLst/>
            <a:ahLst/>
            <a:cxnLst/>
            <a:rect l="l" t="t" r="r" b="b"/>
            <a:pathLst>
              <a:path w="659566" h="541669">
                <a:moveTo>
                  <a:pt x="0" y="0"/>
                </a:moveTo>
                <a:lnTo>
                  <a:pt x="659567" y="0"/>
                </a:lnTo>
                <a:lnTo>
                  <a:pt x="659567"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Freeform 37"/>
          <p:cNvSpPr/>
          <p:nvPr/>
        </p:nvSpPr>
        <p:spPr>
          <a:xfrm>
            <a:off x="10628443" y="7731571"/>
            <a:ext cx="659566" cy="541669"/>
          </a:xfrm>
          <a:custGeom>
            <a:avLst/>
            <a:gdLst/>
            <a:ahLst/>
            <a:cxnLst/>
            <a:rect l="l" t="t" r="r" b="b"/>
            <a:pathLst>
              <a:path w="659566" h="541669">
                <a:moveTo>
                  <a:pt x="0" y="0"/>
                </a:moveTo>
                <a:lnTo>
                  <a:pt x="659567" y="0"/>
                </a:lnTo>
                <a:lnTo>
                  <a:pt x="659567"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Freeform 38"/>
          <p:cNvSpPr/>
          <p:nvPr/>
        </p:nvSpPr>
        <p:spPr>
          <a:xfrm>
            <a:off x="10591232" y="9114789"/>
            <a:ext cx="659566" cy="541669"/>
          </a:xfrm>
          <a:custGeom>
            <a:avLst/>
            <a:gdLst/>
            <a:ahLst/>
            <a:cxnLst/>
            <a:rect l="l" t="t" r="r" b="b"/>
            <a:pathLst>
              <a:path w="659566" h="541669">
                <a:moveTo>
                  <a:pt x="0" y="0"/>
                </a:moveTo>
                <a:lnTo>
                  <a:pt x="659567" y="0"/>
                </a:lnTo>
                <a:lnTo>
                  <a:pt x="659567"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p:cNvSpPr/>
          <p:nvPr/>
        </p:nvSpPr>
        <p:spPr>
          <a:xfrm>
            <a:off x="12827513" y="2933130"/>
            <a:ext cx="659566" cy="541669"/>
          </a:xfrm>
          <a:custGeom>
            <a:avLst/>
            <a:gdLst/>
            <a:ahLst/>
            <a:cxnLst/>
            <a:rect l="l" t="t" r="r" b="b"/>
            <a:pathLst>
              <a:path w="659566" h="541669">
                <a:moveTo>
                  <a:pt x="0" y="0"/>
                </a:moveTo>
                <a:lnTo>
                  <a:pt x="659567" y="0"/>
                </a:lnTo>
                <a:lnTo>
                  <a:pt x="659567" y="541668"/>
                </a:lnTo>
                <a:lnTo>
                  <a:pt x="0" y="5416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0" name="Freeform 40"/>
          <p:cNvSpPr/>
          <p:nvPr/>
        </p:nvSpPr>
        <p:spPr>
          <a:xfrm>
            <a:off x="12750167" y="7676096"/>
            <a:ext cx="659566" cy="541669"/>
          </a:xfrm>
          <a:custGeom>
            <a:avLst/>
            <a:gdLst/>
            <a:ahLst/>
            <a:cxnLst/>
            <a:rect l="l" t="t" r="r" b="b"/>
            <a:pathLst>
              <a:path w="659566" h="541669">
                <a:moveTo>
                  <a:pt x="0" y="0"/>
                </a:moveTo>
                <a:lnTo>
                  <a:pt x="659566" y="0"/>
                </a:lnTo>
                <a:lnTo>
                  <a:pt x="659566" y="541669"/>
                </a:lnTo>
                <a:lnTo>
                  <a:pt x="0" y="541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1" name="TextBox 4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1205" y="1104900"/>
            <a:ext cx="6873180"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Novelty</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487" r="-42818" b="-3487"/>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136" r="-25136"/>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6" name="TextBox 16"/>
          <p:cNvSpPr txBox="1"/>
          <p:nvPr/>
        </p:nvSpPr>
        <p:spPr>
          <a:xfrm>
            <a:off x="3167302" y="3794442"/>
            <a:ext cx="9456192" cy="5355124"/>
          </a:xfrm>
          <a:prstGeom prst="rect">
            <a:avLst/>
          </a:prstGeom>
        </p:spPr>
        <p:txBody>
          <a:bodyPr lIns="0" tIns="0" rIns="0" bIns="0" rtlCol="0" anchor="t">
            <a:spAutoFit/>
          </a:bodyPr>
          <a:lstStyle/>
          <a:p>
            <a:pPr marL="549107" lvl="1" indent="-274554" algn="just">
              <a:lnSpc>
                <a:spcPts val="3560"/>
              </a:lnSpc>
              <a:buFont typeface="Arial"/>
              <a:buChar char="•"/>
            </a:pPr>
            <a:r>
              <a:rPr lang="en-US" sz="2543">
                <a:solidFill>
                  <a:srgbClr val="015438"/>
                </a:solidFill>
                <a:latin typeface="Montserrat"/>
                <a:ea typeface="Montserrat"/>
                <a:cs typeface="Montserrat"/>
                <a:sym typeface="Montserrat"/>
              </a:rPr>
              <a:t>Existing research primarily focuses on detecting coconut maturity or identifying visible mature fruits using image data and machine learning models.</a:t>
            </a:r>
          </a:p>
          <a:p>
            <a:pPr algn="just">
              <a:lnSpc>
                <a:spcPts val="3560"/>
              </a:lnSpc>
            </a:pPr>
            <a:endParaRPr lang="en-US" sz="2543">
              <a:solidFill>
                <a:srgbClr val="015438"/>
              </a:solidFill>
              <a:latin typeface="Montserrat"/>
              <a:ea typeface="Montserrat"/>
              <a:cs typeface="Montserrat"/>
              <a:sym typeface="Montserrat"/>
            </a:endParaRPr>
          </a:p>
          <a:p>
            <a:pPr marL="549107" lvl="1" indent="-274554" algn="just">
              <a:lnSpc>
                <a:spcPts val="3560"/>
              </a:lnSpc>
              <a:buFont typeface="Arial"/>
              <a:buChar char="•"/>
            </a:pPr>
            <a:r>
              <a:rPr lang="en-US" sz="2543">
                <a:solidFill>
                  <a:srgbClr val="015438"/>
                </a:solidFill>
                <a:latin typeface="Montserrat"/>
                <a:ea typeface="Montserrat"/>
                <a:cs typeface="Montserrat"/>
                <a:sym typeface="Montserrat"/>
              </a:rPr>
              <a:t>These approaches lack predictive models that determine the optimal harvest time to maximise crop yield.</a:t>
            </a:r>
          </a:p>
          <a:p>
            <a:pPr algn="just">
              <a:lnSpc>
                <a:spcPts val="3560"/>
              </a:lnSpc>
            </a:pPr>
            <a:endParaRPr lang="en-US" sz="2543">
              <a:solidFill>
                <a:srgbClr val="015438"/>
              </a:solidFill>
              <a:latin typeface="Montserrat"/>
              <a:ea typeface="Montserrat"/>
              <a:cs typeface="Montserrat"/>
              <a:sym typeface="Montserrat"/>
            </a:endParaRPr>
          </a:p>
          <a:p>
            <a:pPr marL="549107" lvl="1" indent="-274554" algn="just">
              <a:lnSpc>
                <a:spcPts val="3560"/>
              </a:lnSpc>
              <a:buFont typeface="Arial"/>
              <a:buChar char="•"/>
            </a:pPr>
            <a:r>
              <a:rPr lang="en-US" sz="2543">
                <a:solidFill>
                  <a:srgbClr val="015438"/>
                </a:solidFill>
                <a:latin typeface="Montserrat"/>
                <a:ea typeface="Montserrat"/>
                <a:cs typeface="Montserrat"/>
                <a:sym typeface="Montserrat"/>
              </a:rPr>
              <a:t>My research uniquely addresses this gap by integrating image data with past harvest records to develop a predictive model, guiding farmers on the best time to harvest for maximum productivity.</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1205" y="1219200"/>
            <a:ext cx="7943998" cy="1231580"/>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Sub Objectives</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9285" r="-39285"/>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136" r="-25136"/>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6" name="TextBox 16"/>
          <p:cNvSpPr txBox="1"/>
          <p:nvPr/>
        </p:nvSpPr>
        <p:spPr>
          <a:xfrm>
            <a:off x="3103387" y="3410490"/>
            <a:ext cx="10250849" cy="4413292"/>
          </a:xfrm>
          <a:prstGeom prst="rect">
            <a:avLst/>
          </a:prstGeom>
        </p:spPr>
        <p:txBody>
          <a:bodyPr lIns="0" tIns="0" rIns="0" bIns="0" rtlCol="0" anchor="t">
            <a:spAutoFit/>
          </a:bodyPr>
          <a:lstStyle/>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Develop an automated system to assess the maturity of coconuts using drones and machine learning.</a:t>
            </a:r>
          </a:p>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Integrate predictive models to determine the optimal harvest timing.</a:t>
            </a:r>
          </a:p>
          <a:p>
            <a:pPr marL="618655" lvl="1" indent="-309328" algn="just">
              <a:lnSpc>
                <a:spcPts val="4011"/>
              </a:lnSpc>
              <a:buFont typeface="Arial"/>
              <a:buChar char="•"/>
            </a:pPr>
            <a:r>
              <a:rPr lang="en-US" sz="2865">
                <a:solidFill>
                  <a:srgbClr val="015438"/>
                </a:solidFill>
                <a:latin typeface="Montserrat"/>
                <a:ea typeface="Montserrat"/>
                <a:cs typeface="Montserrat"/>
                <a:sym typeface="Montserrat"/>
              </a:rPr>
              <a:t>Provide actionable insights and management recommendations to farmers based on maturity assessments.</a:t>
            </a:r>
          </a:p>
          <a:p>
            <a:pPr algn="just">
              <a:lnSpc>
                <a:spcPts val="2949"/>
              </a:lnSpc>
            </a:pPr>
            <a:endParaRPr lang="en-US" sz="2865">
              <a:solidFill>
                <a:srgbClr val="015438"/>
              </a:solidFill>
              <a:latin typeface="Montserrat"/>
              <a:ea typeface="Montserrat"/>
              <a:cs typeface="Montserrat"/>
              <a:sym typeface="Montserrat"/>
            </a:endParaRP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962339" y="1591963"/>
            <a:ext cx="1667205" cy="1632981"/>
          </a:xfrm>
          <a:custGeom>
            <a:avLst/>
            <a:gdLst/>
            <a:ahLst/>
            <a:cxnLst/>
            <a:rect l="l" t="t" r="r" b="b"/>
            <a:pathLst>
              <a:path w="1667205" h="1632981">
                <a:moveTo>
                  <a:pt x="0" y="0"/>
                </a:moveTo>
                <a:lnTo>
                  <a:pt x="1667205" y="0"/>
                </a:lnTo>
                <a:lnTo>
                  <a:pt x="1667205" y="1632981"/>
                </a:lnTo>
                <a:lnTo>
                  <a:pt x="0" y="1632981"/>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828549" y="2828615"/>
            <a:ext cx="12031507" cy="6021623"/>
          </a:xfrm>
          <a:custGeom>
            <a:avLst/>
            <a:gdLst/>
            <a:ahLst/>
            <a:cxnLst/>
            <a:rect l="l" t="t" r="r" b="b"/>
            <a:pathLst>
              <a:path w="12031507" h="6021623">
                <a:moveTo>
                  <a:pt x="0" y="0"/>
                </a:moveTo>
                <a:lnTo>
                  <a:pt x="12031507" y="0"/>
                </a:lnTo>
                <a:lnTo>
                  <a:pt x="12031507" y="6021623"/>
                </a:lnTo>
                <a:lnTo>
                  <a:pt x="0" y="6021623"/>
                </a:lnTo>
                <a:lnTo>
                  <a:pt x="0" y="0"/>
                </a:lnTo>
                <a:close/>
              </a:path>
            </a:pathLst>
          </a:custGeom>
          <a:blipFill>
            <a:blip r:embed="rId8"/>
            <a:stretch>
              <a:fillRect l="-57069" t="-70056" r="-58561" b="-72292"/>
            </a:stretch>
          </a:blipFill>
        </p:spPr>
        <p:txBody>
          <a:bodyPr/>
          <a:lstStyle/>
          <a:p>
            <a:endParaRPr lang="en-US"/>
          </a:p>
        </p:txBody>
      </p:sp>
      <p:sp>
        <p:nvSpPr>
          <p:cNvPr id="10" name="TextBox 10"/>
          <p:cNvSpPr txBox="1"/>
          <p:nvPr/>
        </p:nvSpPr>
        <p:spPr>
          <a:xfrm>
            <a:off x="3585731" y="467473"/>
            <a:ext cx="8756796"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System Diagram</a:t>
            </a: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2" name="TextBox 12"/>
          <p:cNvSpPr txBox="1"/>
          <p:nvPr/>
        </p:nvSpPr>
        <p:spPr>
          <a:xfrm>
            <a:off x="5465904" y="1877376"/>
            <a:ext cx="8756796" cy="462700"/>
          </a:xfrm>
          <a:prstGeom prst="rect">
            <a:avLst/>
          </a:prstGeom>
        </p:spPr>
        <p:txBody>
          <a:bodyPr lIns="0" tIns="0" rIns="0" bIns="0" rtlCol="0" anchor="t">
            <a:spAutoFit/>
          </a:bodyPr>
          <a:lstStyle/>
          <a:p>
            <a:pPr algn="l">
              <a:lnSpc>
                <a:spcPts val="3896"/>
              </a:lnSpc>
            </a:pPr>
            <a:r>
              <a:rPr lang="en-US" sz="2783" spc="-225">
                <a:solidFill>
                  <a:srgbClr val="015438"/>
                </a:solidFill>
                <a:latin typeface="League Spartan"/>
                <a:ea typeface="League Spartan"/>
                <a:cs typeface="League Spartan"/>
                <a:sym typeface="League Spartan"/>
              </a:rPr>
              <a:t>Maturity and Harvest Management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5827" y="1347012"/>
            <a:ext cx="12486904" cy="1628204"/>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Functional and Non-Functional Requirements</a:t>
            </a:r>
          </a:p>
        </p:txBody>
      </p:sp>
      <p:sp>
        <p:nvSpPr>
          <p:cNvPr id="3" name="Freeform 3"/>
          <p:cNvSpPr/>
          <p:nvPr/>
        </p:nvSpPr>
        <p:spPr>
          <a:xfrm>
            <a:off x="8975291" y="2811306"/>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54809" y="6381636"/>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54809" y="2769047"/>
            <a:ext cx="2876664" cy="2876664"/>
          </a:xfrm>
          <a:custGeom>
            <a:avLst/>
            <a:gdLst/>
            <a:ahLst/>
            <a:cxnLst/>
            <a:rect l="l" t="t" r="r" b="b"/>
            <a:pathLst>
              <a:path w="2876664" h="2876664">
                <a:moveTo>
                  <a:pt x="0" y="0"/>
                </a:moveTo>
                <a:lnTo>
                  <a:pt x="2876664" y="0"/>
                </a:lnTo>
                <a:lnTo>
                  <a:pt x="2876664" y="2876664"/>
                </a:lnTo>
                <a:lnTo>
                  <a:pt x="0" y="2876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4037924" y="6354273"/>
            <a:ext cx="2493549" cy="2493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487" r="-42818" b="-3487"/>
              </a:stretch>
            </a:blipFill>
            <a:ln w="76200" cap="sq">
              <a:solidFill>
                <a:srgbClr val="FFFFFF"/>
              </a:solidFill>
              <a:prstDash val="solid"/>
              <a:miter/>
            </a:ln>
          </p:spPr>
          <p:txBody>
            <a:bodyPr/>
            <a:lstStyle/>
            <a:p>
              <a:endParaRPr lang="en-US"/>
            </a:p>
          </p:txBody>
        </p:sp>
      </p:grpSp>
      <p:grpSp>
        <p:nvGrpSpPr>
          <p:cNvPr id="8" name="Group 8"/>
          <p:cNvGrpSpPr/>
          <p:nvPr/>
        </p:nvGrpSpPr>
        <p:grpSpPr>
          <a:xfrm>
            <a:off x="14037924" y="2741683"/>
            <a:ext cx="2493549" cy="24935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59126" r="-59126"/>
              </a:stretch>
            </a:blipFill>
            <a:ln w="76200" cap="sq">
              <a:solidFill>
                <a:srgbClr val="FFFFFF"/>
              </a:solidFill>
              <a:prstDash val="solid"/>
              <a:miter/>
            </a:ln>
          </p:spPr>
          <p:txBody>
            <a:bodyPr/>
            <a:lstStyle/>
            <a:p>
              <a:endParaRPr lang="en-US"/>
            </a:p>
          </p:txBody>
        </p:sp>
      </p:grpSp>
      <p:grpSp>
        <p:nvGrpSpPr>
          <p:cNvPr id="10" name="Group 10"/>
          <p:cNvGrpSpPr/>
          <p:nvPr/>
        </p:nvGrpSpPr>
        <p:grpSpPr>
          <a:xfrm>
            <a:off x="-2583392" y="-87734"/>
            <a:ext cx="5386205" cy="10462468"/>
            <a:chOff x="0" y="0"/>
            <a:chExt cx="1418589" cy="2755547"/>
          </a:xfrm>
        </p:grpSpPr>
        <p:sp>
          <p:nvSpPr>
            <p:cNvPr id="11" name="Freeform 11"/>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2" name="TextBox 12"/>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3" name="Freeform 13"/>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sp>
        <p:nvSpPr>
          <p:cNvPr id="15" name="Freeform 15"/>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0">
              <a:extLst>
                <a:ext uri="{96DAC541-7B7A-43D3-8B79-37D633B846F1}">
                  <asvg:svgBlip xmlns:asvg="http://schemas.microsoft.com/office/drawing/2016/SVG/main" r:embed="rId11"/>
                </a:ext>
              </a:extLst>
            </a:blip>
            <a:stretch>
              <a:fillRect t="-151970" r="-621009" b="-1346787"/>
            </a:stretch>
          </a:blipFill>
        </p:spPr>
        <p:txBody>
          <a:bodyPr/>
          <a:lstStyle/>
          <a:p>
            <a:endParaRPr lang="en-US"/>
          </a:p>
        </p:txBody>
      </p:sp>
      <p:graphicFrame>
        <p:nvGraphicFramePr>
          <p:cNvPr id="16" name="Table 16"/>
          <p:cNvGraphicFramePr>
            <a:graphicFrameLocks noGrp="1"/>
          </p:cNvGraphicFramePr>
          <p:nvPr/>
        </p:nvGraphicFramePr>
        <p:xfrm>
          <a:off x="3716345" y="4327377"/>
          <a:ext cx="8639034" cy="5165208"/>
        </p:xfrm>
        <a:graphic>
          <a:graphicData uri="http://schemas.openxmlformats.org/drawingml/2006/table">
            <a:tbl>
              <a:tblPr/>
              <a:tblGrid>
                <a:gridCol w="4319517">
                  <a:extLst>
                    <a:ext uri="{9D8B030D-6E8A-4147-A177-3AD203B41FA5}">
                      <a16:colId xmlns:a16="http://schemas.microsoft.com/office/drawing/2014/main" val="20000"/>
                    </a:ext>
                  </a:extLst>
                </a:gridCol>
                <a:gridCol w="4319517">
                  <a:extLst>
                    <a:ext uri="{9D8B030D-6E8A-4147-A177-3AD203B41FA5}">
                      <a16:colId xmlns:a16="http://schemas.microsoft.com/office/drawing/2014/main" val="20001"/>
                    </a:ext>
                  </a:extLst>
                </a:gridCol>
              </a:tblGrid>
              <a:tr h="1172024">
                <a:tc>
                  <a:txBody>
                    <a:bodyPr/>
                    <a:lstStyle/>
                    <a:p>
                      <a:pPr algn="ctr">
                        <a:lnSpc>
                          <a:spcPts val="3779"/>
                        </a:lnSpc>
                        <a:defRPr/>
                      </a:pPr>
                      <a:r>
                        <a:rPr lang="en-US" sz="2700">
                          <a:solidFill>
                            <a:srgbClr val="FFFFFF"/>
                          </a:solidFill>
                          <a:latin typeface="Montserrat Bold"/>
                          <a:ea typeface="Montserrat Bold"/>
                          <a:cs typeface="Montserrat Bold"/>
                          <a:sym typeface="Montserrat Bold"/>
                        </a:rPr>
                        <a:t>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tc>
                  <a:txBody>
                    <a:bodyPr/>
                    <a:lstStyle/>
                    <a:p>
                      <a:pPr algn="ctr">
                        <a:lnSpc>
                          <a:spcPts val="3779"/>
                        </a:lnSpc>
                        <a:defRPr/>
                      </a:pPr>
                      <a:r>
                        <a:rPr lang="en-US" sz="2700">
                          <a:solidFill>
                            <a:srgbClr val="FFFFFF"/>
                          </a:solidFill>
                          <a:latin typeface="Montserrat Bold"/>
                          <a:ea typeface="Montserrat Bold"/>
                          <a:cs typeface="Montserrat Bold"/>
                          <a:sym typeface="Montserrat Bold"/>
                        </a:rPr>
                        <a:t>Non-functional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15438"/>
                      </a:solidFill>
                      <a:prstDash val="solid"/>
                      <a:round/>
                      <a:headEnd type="none" w="med" len="med"/>
                      <a:tailEnd type="none" w="med" len="med"/>
                    </a:lnB>
                    <a:solidFill>
                      <a:srgbClr val="015438"/>
                    </a:solidFill>
                  </a:tcPr>
                </a:tc>
                <a:extLst>
                  <a:ext uri="{0D108BD9-81ED-4DB2-BD59-A6C34878D82A}">
                    <a16:rowId xmlns:a16="http://schemas.microsoft.com/office/drawing/2014/main" val="10000"/>
                  </a:ext>
                </a:extLst>
              </a:tr>
              <a:tr h="1410580">
                <a:tc>
                  <a:txBody>
                    <a:bodyPr/>
                    <a:lstStyle/>
                    <a:p>
                      <a:pPr algn="ctr">
                        <a:lnSpc>
                          <a:spcPts val="3667"/>
                        </a:lnSpc>
                        <a:defRPr/>
                      </a:pPr>
                      <a:r>
                        <a:rPr lang="en-US" sz="2619">
                          <a:solidFill>
                            <a:srgbClr val="000000"/>
                          </a:solidFill>
                          <a:latin typeface="Montserrat"/>
                          <a:ea typeface="Montserrat"/>
                          <a:cs typeface="Montserrat"/>
                          <a:sym typeface="Montserrat"/>
                        </a:rPr>
                        <a:t>Image Capture and Upload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Performance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1"/>
                  </a:ext>
                </a:extLst>
              </a:tr>
              <a:tr h="1172024">
                <a:tc>
                  <a:txBody>
                    <a:bodyPr/>
                    <a:lstStyle/>
                    <a:p>
                      <a:pPr algn="ctr">
                        <a:lnSpc>
                          <a:spcPts val="3667"/>
                        </a:lnSpc>
                        <a:defRPr/>
                      </a:pPr>
                      <a:r>
                        <a:rPr lang="en-US" sz="2619">
                          <a:solidFill>
                            <a:srgbClr val="000000"/>
                          </a:solidFill>
                          <a:latin typeface="Montserrat"/>
                          <a:ea typeface="Montserrat"/>
                          <a:cs typeface="Montserrat"/>
                          <a:sym typeface="Montserrat"/>
                        </a:rPr>
                        <a:t>Maturity Detection</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15438"/>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Reliability</a:t>
                      </a:r>
                      <a:endParaRPr lang="en-US" sz="1100"/>
                    </a:p>
                  </a:txBody>
                  <a:tcPr marL="190500" marR="190500" marT="190500" marB="190500" anchor="ctr">
                    <a:lnL w="38100" cap="flat" cmpd="sng" algn="ctr">
                      <a:solidFill>
                        <a:srgbClr val="015438"/>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2"/>
                  </a:ext>
                </a:extLst>
              </a:tr>
              <a:tr h="1410580">
                <a:tc>
                  <a:txBody>
                    <a:bodyPr/>
                    <a:lstStyle/>
                    <a:p>
                      <a:pPr algn="ctr">
                        <a:lnSpc>
                          <a:spcPts val="3667"/>
                        </a:lnSpc>
                        <a:defRPr/>
                      </a:pPr>
                      <a:r>
                        <a:rPr lang="en-US" sz="2619">
                          <a:solidFill>
                            <a:srgbClr val="000000"/>
                          </a:solidFill>
                          <a:latin typeface="Montserrat"/>
                          <a:ea typeface="Montserrat"/>
                          <a:cs typeface="Montserrat"/>
                          <a:sym typeface="Montserrat"/>
                        </a:rPr>
                        <a:t>Harvest Management Recommendations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tc>
                  <a:txBody>
                    <a:bodyPr/>
                    <a:lstStyle/>
                    <a:p>
                      <a:pPr algn="ctr">
                        <a:lnSpc>
                          <a:spcPts val="3667"/>
                        </a:lnSpc>
                        <a:defRPr/>
                      </a:pPr>
                      <a:r>
                        <a:rPr lang="en-US" sz="2619">
                          <a:solidFill>
                            <a:srgbClr val="000000"/>
                          </a:solidFill>
                          <a:latin typeface="Montserrat"/>
                          <a:ea typeface="Montserrat"/>
                          <a:cs typeface="Montserrat"/>
                          <a:sym typeface="Montserrat"/>
                        </a:rPr>
                        <a:t>Usability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15438"/>
                      </a:solidFill>
                      <a:prstDash val="solid"/>
                      <a:round/>
                      <a:headEnd type="none" w="med" len="med"/>
                      <a:tailEnd type="none" w="med" len="med"/>
                    </a:lnT>
                    <a:lnB w="38100" cap="flat" cmpd="sng" algn="ctr">
                      <a:solidFill>
                        <a:srgbClr val="015438"/>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AutoShape 8"/>
          <p:cNvSpPr/>
          <p:nvPr/>
        </p:nvSpPr>
        <p:spPr>
          <a:xfrm>
            <a:off x="4463368" y="6768594"/>
            <a:ext cx="10735161" cy="0"/>
          </a:xfrm>
          <a:prstGeom prst="line">
            <a:avLst/>
          </a:prstGeom>
          <a:ln w="66675" cap="rnd">
            <a:solidFill>
              <a:srgbClr val="051D40"/>
            </a:solidFill>
            <a:prstDash val="solid"/>
            <a:headEnd type="none" w="sm" len="sm"/>
            <a:tailEnd type="none" w="sm" len="sm"/>
          </a:ln>
        </p:spPr>
        <p:txBody>
          <a:bodyPr/>
          <a:lstStyle/>
          <a:p>
            <a:endParaRPr lang="en-US"/>
          </a:p>
        </p:txBody>
      </p:sp>
      <p:sp>
        <p:nvSpPr>
          <p:cNvPr id="9" name="Freeform 9"/>
          <p:cNvSpPr/>
          <p:nvPr/>
        </p:nvSpPr>
        <p:spPr>
          <a:xfrm rot="-9317080">
            <a:off x="3480021" y="4245957"/>
            <a:ext cx="2106770" cy="2182153"/>
          </a:xfrm>
          <a:custGeom>
            <a:avLst/>
            <a:gdLst/>
            <a:ahLst/>
            <a:cxnLst/>
            <a:rect l="l" t="t" r="r" b="b"/>
            <a:pathLst>
              <a:path w="2106770" h="2182153">
                <a:moveTo>
                  <a:pt x="0" y="0"/>
                </a:moveTo>
                <a:lnTo>
                  <a:pt x="2106770" y="0"/>
                </a:lnTo>
                <a:lnTo>
                  <a:pt x="2106770"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4315712" y="6620938"/>
            <a:ext cx="295312" cy="29531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998596" y="6620938"/>
            <a:ext cx="295312" cy="2953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9317080">
            <a:off x="8988535"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9824226" y="6620938"/>
            <a:ext cx="295312" cy="29531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9317080">
            <a:off x="11670886"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1" name="Group 21"/>
          <p:cNvGrpSpPr/>
          <p:nvPr/>
        </p:nvGrpSpPr>
        <p:grpSpPr>
          <a:xfrm>
            <a:off x="12506577" y="6620938"/>
            <a:ext cx="295312" cy="29531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9317080">
            <a:off x="14215183"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5" name="Group 25"/>
          <p:cNvGrpSpPr/>
          <p:nvPr/>
        </p:nvGrpSpPr>
        <p:grpSpPr>
          <a:xfrm>
            <a:off x="15050874" y="6620938"/>
            <a:ext cx="295312" cy="29531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8" name="Group 28"/>
          <p:cNvGrpSpPr>
            <a:grpSpLocks noChangeAspect="1"/>
          </p:cNvGrpSpPr>
          <p:nvPr/>
        </p:nvGrpSpPr>
        <p:grpSpPr>
          <a:xfrm>
            <a:off x="3751748" y="4732585"/>
            <a:ext cx="1486574" cy="1486574"/>
            <a:chOff x="0" y="0"/>
            <a:chExt cx="6350000" cy="6350000"/>
          </a:xfrm>
        </p:grpSpPr>
        <p:sp>
          <p:nvSpPr>
            <p:cNvPr id="29" name="Freeform 2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0" name="Freeform 30"/>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8"/>
              <a:stretch>
                <a:fillRect l="-13965" r="-13965"/>
              </a:stretch>
            </a:blipFill>
          </p:spPr>
          <p:txBody>
            <a:bodyPr/>
            <a:lstStyle/>
            <a:p>
              <a:endParaRPr lang="en-US"/>
            </a:p>
          </p:txBody>
        </p:sp>
      </p:grpSp>
      <p:sp>
        <p:nvSpPr>
          <p:cNvPr id="31" name="Freeform 31"/>
          <p:cNvSpPr/>
          <p:nvPr/>
        </p:nvSpPr>
        <p:spPr>
          <a:xfrm rot="-9317080">
            <a:off x="6140272" y="4245957"/>
            <a:ext cx="2106770" cy="2182153"/>
          </a:xfrm>
          <a:custGeom>
            <a:avLst/>
            <a:gdLst/>
            <a:ahLst/>
            <a:cxnLst/>
            <a:rect l="l" t="t" r="r" b="b"/>
            <a:pathLst>
              <a:path w="2106770" h="2182153">
                <a:moveTo>
                  <a:pt x="0" y="0"/>
                </a:moveTo>
                <a:lnTo>
                  <a:pt x="2106769" y="0"/>
                </a:lnTo>
                <a:lnTo>
                  <a:pt x="2106769" y="2182153"/>
                </a:lnTo>
                <a:lnTo>
                  <a:pt x="0" y="2182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2" name="Group 32"/>
          <p:cNvGrpSpPr>
            <a:grpSpLocks noChangeAspect="1"/>
          </p:cNvGrpSpPr>
          <p:nvPr/>
        </p:nvGrpSpPr>
        <p:grpSpPr>
          <a:xfrm>
            <a:off x="3751748" y="4732585"/>
            <a:ext cx="1486574" cy="1486574"/>
            <a:chOff x="0" y="0"/>
            <a:chExt cx="6350000" cy="6350000"/>
          </a:xfrm>
        </p:grpSpPr>
        <p:sp>
          <p:nvSpPr>
            <p:cNvPr id="33" name="Freeform 3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4" name="Freeform 3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9"/>
              <a:stretch>
                <a:fillRect l="223" r="223"/>
              </a:stretch>
            </a:blipFill>
          </p:spPr>
          <p:txBody>
            <a:bodyPr/>
            <a:lstStyle/>
            <a:p>
              <a:endParaRPr lang="en-US"/>
            </a:p>
          </p:txBody>
        </p:sp>
      </p:grpSp>
      <p:grpSp>
        <p:nvGrpSpPr>
          <p:cNvPr id="35" name="Group 35"/>
          <p:cNvGrpSpPr>
            <a:grpSpLocks noChangeAspect="1"/>
          </p:cNvGrpSpPr>
          <p:nvPr/>
        </p:nvGrpSpPr>
        <p:grpSpPr>
          <a:xfrm>
            <a:off x="6402965" y="4732585"/>
            <a:ext cx="1486574" cy="1486574"/>
            <a:chOff x="0" y="0"/>
            <a:chExt cx="6350000" cy="6350000"/>
          </a:xfrm>
        </p:grpSpPr>
        <p:sp>
          <p:nvSpPr>
            <p:cNvPr id="36" name="Freeform 3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37" name="Freeform 3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0"/>
              <a:stretch>
                <a:fillRect l="223" r="223"/>
              </a:stretch>
            </a:blipFill>
          </p:spPr>
          <p:txBody>
            <a:bodyPr/>
            <a:lstStyle/>
            <a:p>
              <a:endParaRPr lang="en-US"/>
            </a:p>
          </p:txBody>
        </p:sp>
      </p:grpSp>
      <p:grpSp>
        <p:nvGrpSpPr>
          <p:cNvPr id="38" name="Group 38"/>
          <p:cNvGrpSpPr>
            <a:grpSpLocks noChangeAspect="1"/>
          </p:cNvGrpSpPr>
          <p:nvPr/>
        </p:nvGrpSpPr>
        <p:grpSpPr>
          <a:xfrm>
            <a:off x="9215677" y="4732585"/>
            <a:ext cx="1486574" cy="1486574"/>
            <a:chOff x="0" y="0"/>
            <a:chExt cx="6350000" cy="6350000"/>
          </a:xfrm>
        </p:grpSpPr>
        <p:sp>
          <p:nvSpPr>
            <p:cNvPr id="39" name="Freeform 3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40" name="Freeform 40"/>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1"/>
              <a:stretch>
                <a:fillRect l="223" r="223"/>
              </a:stretch>
            </a:blipFill>
          </p:spPr>
          <p:txBody>
            <a:bodyPr/>
            <a:lstStyle/>
            <a:p>
              <a:endParaRPr lang="en-US"/>
            </a:p>
          </p:txBody>
        </p:sp>
      </p:grpSp>
      <p:grpSp>
        <p:nvGrpSpPr>
          <p:cNvPr id="41" name="Group 41"/>
          <p:cNvGrpSpPr>
            <a:grpSpLocks noChangeAspect="1"/>
          </p:cNvGrpSpPr>
          <p:nvPr/>
        </p:nvGrpSpPr>
        <p:grpSpPr>
          <a:xfrm>
            <a:off x="14455243" y="4732585"/>
            <a:ext cx="1486574" cy="1486574"/>
            <a:chOff x="0" y="0"/>
            <a:chExt cx="6350000" cy="6350000"/>
          </a:xfrm>
        </p:grpSpPr>
        <p:sp>
          <p:nvSpPr>
            <p:cNvPr id="42" name="Freeform 4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43" name="Freeform 43"/>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2"/>
              <a:stretch>
                <a:fillRect l="-45090" r="-45090"/>
              </a:stretch>
            </a:blipFill>
          </p:spPr>
          <p:txBody>
            <a:bodyPr/>
            <a:lstStyle/>
            <a:p>
              <a:endParaRPr lang="en-US"/>
            </a:p>
          </p:txBody>
        </p:sp>
      </p:grpSp>
      <p:sp>
        <p:nvSpPr>
          <p:cNvPr id="44" name="TextBox 44"/>
          <p:cNvSpPr txBox="1"/>
          <p:nvPr/>
        </p:nvSpPr>
        <p:spPr>
          <a:xfrm>
            <a:off x="3737075" y="717195"/>
            <a:ext cx="4791704" cy="877438"/>
          </a:xfrm>
          <a:prstGeom prst="rect">
            <a:avLst/>
          </a:prstGeom>
        </p:spPr>
        <p:txBody>
          <a:bodyPr lIns="0" tIns="0" rIns="0" bIns="0" rtlCol="0" anchor="t">
            <a:spAutoFit/>
          </a:bodyPr>
          <a:lstStyle/>
          <a:p>
            <a:pPr algn="l">
              <a:lnSpc>
                <a:spcPts val="7287"/>
              </a:lnSpc>
            </a:pPr>
            <a:r>
              <a:rPr lang="en-US" sz="5205" spc="-182">
                <a:solidFill>
                  <a:srgbClr val="015438"/>
                </a:solidFill>
                <a:latin typeface="Montserrat"/>
                <a:ea typeface="Montserrat"/>
                <a:cs typeface="Montserrat"/>
                <a:sym typeface="Montserrat"/>
              </a:rPr>
              <a:t>Tools and</a:t>
            </a:r>
          </a:p>
        </p:txBody>
      </p:sp>
      <p:sp>
        <p:nvSpPr>
          <p:cNvPr id="45" name="TextBox 45"/>
          <p:cNvSpPr txBox="1"/>
          <p:nvPr/>
        </p:nvSpPr>
        <p:spPr>
          <a:xfrm>
            <a:off x="3737075" y="1800713"/>
            <a:ext cx="7905538" cy="2290910"/>
          </a:xfrm>
          <a:prstGeom prst="rect">
            <a:avLst/>
          </a:prstGeom>
        </p:spPr>
        <p:txBody>
          <a:bodyPr lIns="0" tIns="0" rIns="0" bIns="0" rtlCol="0" anchor="t">
            <a:spAutoFit/>
          </a:bodyPr>
          <a:lstStyle/>
          <a:p>
            <a:pPr algn="l">
              <a:lnSpc>
                <a:spcPts val="8941"/>
              </a:lnSpc>
            </a:pPr>
            <a:r>
              <a:rPr lang="en-US" sz="7983" spc="-646">
                <a:solidFill>
                  <a:srgbClr val="015438"/>
                </a:solidFill>
                <a:latin typeface="League Spartan"/>
                <a:ea typeface="League Spartan"/>
                <a:cs typeface="League Spartan"/>
                <a:sym typeface="League Spartan"/>
              </a:rPr>
              <a:t>Technologies to be used</a:t>
            </a:r>
          </a:p>
        </p:txBody>
      </p:sp>
      <p:sp>
        <p:nvSpPr>
          <p:cNvPr id="46" name="TextBox 4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47" name="TextBox 47"/>
          <p:cNvSpPr txBox="1"/>
          <p:nvPr/>
        </p:nvSpPr>
        <p:spPr>
          <a:xfrm>
            <a:off x="3559206" y="7571090"/>
            <a:ext cx="2141737" cy="1030019"/>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Capture high-resolution images for data analysis in agriculture.</a:t>
            </a:r>
          </a:p>
        </p:txBody>
      </p:sp>
      <p:sp>
        <p:nvSpPr>
          <p:cNvPr id="48" name="TextBox 48"/>
          <p:cNvSpPr txBox="1"/>
          <p:nvPr/>
        </p:nvSpPr>
        <p:spPr>
          <a:xfrm>
            <a:off x="3855121" y="6778290"/>
            <a:ext cx="1549908" cy="802325"/>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Drone Imagery</a:t>
            </a:r>
          </a:p>
        </p:txBody>
      </p:sp>
      <p:sp>
        <p:nvSpPr>
          <p:cNvPr id="49" name="TextBox 49"/>
          <p:cNvSpPr txBox="1"/>
          <p:nvPr/>
        </p:nvSpPr>
        <p:spPr>
          <a:xfrm>
            <a:off x="6122788" y="7571090"/>
            <a:ext cx="2141737" cy="1030019"/>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Develop, train, and deploy machine learning models for image processing.</a:t>
            </a:r>
          </a:p>
        </p:txBody>
      </p:sp>
      <p:sp>
        <p:nvSpPr>
          <p:cNvPr id="50" name="TextBox 50"/>
          <p:cNvSpPr txBox="1"/>
          <p:nvPr/>
        </p:nvSpPr>
        <p:spPr>
          <a:xfrm>
            <a:off x="5905362" y="6963875"/>
            <a:ext cx="2481778"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TensorFlow</a:t>
            </a:r>
          </a:p>
        </p:txBody>
      </p:sp>
      <p:sp>
        <p:nvSpPr>
          <p:cNvPr id="51" name="TextBox 51"/>
          <p:cNvSpPr txBox="1"/>
          <p:nvPr/>
        </p:nvSpPr>
        <p:spPr>
          <a:xfrm>
            <a:off x="8888095" y="7601065"/>
            <a:ext cx="2141737" cy="1030019"/>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Perform image classification, object detection, and segmentation tasks.</a:t>
            </a:r>
          </a:p>
        </p:txBody>
      </p:sp>
      <p:sp>
        <p:nvSpPr>
          <p:cNvPr id="52" name="TextBox 52"/>
          <p:cNvSpPr txBox="1"/>
          <p:nvPr/>
        </p:nvSpPr>
        <p:spPr>
          <a:xfrm>
            <a:off x="9196928" y="7000587"/>
            <a:ext cx="1915860"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RapidMiner</a:t>
            </a:r>
          </a:p>
        </p:txBody>
      </p:sp>
      <p:sp>
        <p:nvSpPr>
          <p:cNvPr id="53" name="TextBox 53"/>
          <p:cNvSpPr txBox="1"/>
          <p:nvPr/>
        </p:nvSpPr>
        <p:spPr>
          <a:xfrm>
            <a:off x="11583364" y="7929655"/>
            <a:ext cx="2141737" cy="258494"/>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Storing Images</a:t>
            </a:r>
          </a:p>
        </p:txBody>
      </p:sp>
      <p:sp>
        <p:nvSpPr>
          <p:cNvPr id="54" name="TextBox 54"/>
          <p:cNvSpPr txBox="1"/>
          <p:nvPr/>
        </p:nvSpPr>
        <p:spPr>
          <a:xfrm>
            <a:off x="11382085" y="7040087"/>
            <a:ext cx="2544297"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AWS</a:t>
            </a:r>
          </a:p>
        </p:txBody>
      </p:sp>
      <p:sp>
        <p:nvSpPr>
          <p:cNvPr id="55" name="TextBox 55"/>
          <p:cNvSpPr txBox="1"/>
          <p:nvPr/>
        </p:nvSpPr>
        <p:spPr>
          <a:xfrm>
            <a:off x="13940249" y="7672480"/>
            <a:ext cx="2811873" cy="772844"/>
          </a:xfrm>
          <a:prstGeom prst="rect">
            <a:avLst/>
          </a:prstGeom>
        </p:spPr>
        <p:txBody>
          <a:bodyPr lIns="0" tIns="0" rIns="0" bIns="0" rtlCol="0" anchor="t">
            <a:spAutoFit/>
          </a:bodyPr>
          <a:lstStyle/>
          <a:p>
            <a:pPr marL="0" lvl="0" indent="0" algn="ctr">
              <a:lnSpc>
                <a:spcPts val="2027"/>
              </a:lnSpc>
              <a:spcBef>
                <a:spcPct val="0"/>
              </a:spcBef>
            </a:pPr>
            <a:r>
              <a:rPr lang="en-US" sz="1448" spc="65">
                <a:solidFill>
                  <a:srgbClr val="2A2E3A"/>
                </a:solidFill>
                <a:latin typeface="Montserrat Classic"/>
                <a:ea typeface="Montserrat Classic"/>
                <a:cs typeface="Montserrat Classic"/>
                <a:sym typeface="Montserrat Classic"/>
              </a:rPr>
              <a:t>Stream and process real-time data efficiently for predictive analytics.</a:t>
            </a:r>
          </a:p>
        </p:txBody>
      </p:sp>
      <p:sp>
        <p:nvSpPr>
          <p:cNvPr id="56" name="TextBox 56"/>
          <p:cNvSpPr txBox="1"/>
          <p:nvPr/>
        </p:nvSpPr>
        <p:spPr>
          <a:xfrm>
            <a:off x="13811608" y="7040087"/>
            <a:ext cx="2870041" cy="395831"/>
          </a:xfrm>
          <a:prstGeom prst="rect">
            <a:avLst/>
          </a:prstGeom>
        </p:spPr>
        <p:txBody>
          <a:bodyPr lIns="0" tIns="0" rIns="0" bIns="0" rtlCol="0" anchor="t">
            <a:spAutoFit/>
          </a:bodyPr>
          <a:lstStyle/>
          <a:p>
            <a:pPr marL="0" lvl="0" indent="0" algn="ctr">
              <a:lnSpc>
                <a:spcPts val="3212"/>
              </a:lnSpc>
              <a:spcBef>
                <a:spcPct val="0"/>
              </a:spcBef>
            </a:pPr>
            <a:r>
              <a:rPr lang="en-US" sz="2294" spc="103">
                <a:solidFill>
                  <a:srgbClr val="2A2E3A"/>
                </a:solidFill>
                <a:latin typeface="Montserrat Classic Bold"/>
                <a:ea typeface="Montserrat Classic Bold"/>
                <a:cs typeface="Montserrat Classic Bold"/>
                <a:sym typeface="Montserrat Classic Bold"/>
              </a:rPr>
              <a:t>Apache Kafka</a:t>
            </a:r>
          </a:p>
        </p:txBody>
      </p:sp>
      <p:grpSp>
        <p:nvGrpSpPr>
          <p:cNvPr id="57" name="Group 57"/>
          <p:cNvGrpSpPr>
            <a:grpSpLocks noChangeAspect="1"/>
          </p:cNvGrpSpPr>
          <p:nvPr/>
        </p:nvGrpSpPr>
        <p:grpSpPr>
          <a:xfrm>
            <a:off x="11908588" y="4732585"/>
            <a:ext cx="1491289" cy="1491289"/>
            <a:chOff x="0" y="0"/>
            <a:chExt cx="6350000" cy="6350000"/>
          </a:xfrm>
        </p:grpSpPr>
        <p:sp>
          <p:nvSpPr>
            <p:cNvPr id="58" name="Freeform 5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txBody>
            <a:bodyPr/>
            <a:lstStyle/>
            <a:p>
              <a:endParaRPr lang="en-US"/>
            </a:p>
          </p:txBody>
        </p:sp>
        <p:sp>
          <p:nvSpPr>
            <p:cNvPr id="59" name="Freeform 59"/>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3"/>
              <a:stretch>
                <a:fillRect l="-45060" r="-45060"/>
              </a:stretch>
            </a:blipFill>
          </p:spPr>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4692794" y="2008365"/>
            <a:ext cx="9852970" cy="7249935"/>
          </a:xfrm>
          <a:custGeom>
            <a:avLst/>
            <a:gdLst/>
            <a:ahLst/>
            <a:cxnLst/>
            <a:rect l="l" t="t" r="r" b="b"/>
            <a:pathLst>
              <a:path w="9852970" h="7249935">
                <a:moveTo>
                  <a:pt x="0" y="0"/>
                </a:moveTo>
                <a:lnTo>
                  <a:pt x="9852970" y="0"/>
                </a:lnTo>
                <a:lnTo>
                  <a:pt x="9852970" y="7249935"/>
                </a:lnTo>
                <a:lnTo>
                  <a:pt x="0" y="7249935"/>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3375827" y="1347012"/>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Work Breakdown (WBS)</a:t>
            </a: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35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1047750" y="1066610"/>
            <a:ext cx="7217723" cy="2441255"/>
          </a:xfrm>
          <a:prstGeom prst="rect">
            <a:avLst/>
          </a:prstGeom>
        </p:spPr>
        <p:txBody>
          <a:bodyPr lIns="0" tIns="0" rIns="0" bIns="0" rtlCol="0" anchor="t">
            <a:spAutoFit/>
          </a:bodyPr>
          <a:lstStyle/>
          <a:p>
            <a:pPr algn="l">
              <a:lnSpc>
                <a:spcPts val="9527"/>
              </a:lnSpc>
            </a:pPr>
            <a:r>
              <a:rPr lang="en-US" sz="8583" spc="-695">
                <a:solidFill>
                  <a:srgbClr val="015438"/>
                </a:solidFill>
                <a:latin typeface="League Spartan"/>
                <a:ea typeface="League Spartan"/>
                <a:cs typeface="League Spartan"/>
                <a:sym typeface="League Spartan"/>
              </a:rPr>
              <a:t>Research</a:t>
            </a:r>
          </a:p>
          <a:p>
            <a:pPr algn="l">
              <a:lnSpc>
                <a:spcPts val="9527"/>
              </a:lnSpc>
            </a:pPr>
            <a:r>
              <a:rPr lang="en-US" sz="8583" spc="-695">
                <a:solidFill>
                  <a:srgbClr val="015438"/>
                </a:solidFill>
                <a:latin typeface="League Spartan"/>
                <a:ea typeface="League Spartan"/>
                <a:cs typeface="League Spartan"/>
                <a:sym typeface="League Spartan"/>
              </a:rPr>
              <a:t>     Objectives</a:t>
            </a:r>
          </a:p>
        </p:txBody>
      </p:sp>
      <p:sp>
        <p:nvSpPr>
          <p:cNvPr id="9" name="Freeform 9"/>
          <p:cNvSpPr/>
          <p:nvPr/>
        </p:nvSpPr>
        <p:spPr>
          <a:xfrm>
            <a:off x="4465290" y="3119099"/>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9258985" y="3985291"/>
            <a:ext cx="4611599" cy="622319"/>
            <a:chOff x="0" y="0"/>
            <a:chExt cx="825360" cy="111379"/>
          </a:xfrm>
        </p:grpSpPr>
        <p:sp>
          <p:nvSpPr>
            <p:cNvPr id="11" name="Freeform 11"/>
            <p:cNvSpPr/>
            <p:nvPr/>
          </p:nvSpPr>
          <p:spPr>
            <a:xfrm>
              <a:off x="0" y="0"/>
              <a:ext cx="825360" cy="111379"/>
            </a:xfrm>
            <a:custGeom>
              <a:avLst/>
              <a:gdLst/>
              <a:ahLst/>
              <a:cxnLst/>
              <a:rect l="l" t="t" r="r" b="b"/>
              <a:pathLst>
                <a:path w="825360" h="111379">
                  <a:moveTo>
                    <a:pt x="55690" y="0"/>
                  </a:moveTo>
                  <a:lnTo>
                    <a:pt x="769671" y="0"/>
                  </a:lnTo>
                  <a:cubicBezTo>
                    <a:pt x="800427" y="0"/>
                    <a:pt x="825360" y="24933"/>
                    <a:pt x="825360" y="55690"/>
                  </a:cubicBezTo>
                  <a:lnTo>
                    <a:pt x="825360" y="55690"/>
                  </a:lnTo>
                  <a:cubicBezTo>
                    <a:pt x="825360" y="70460"/>
                    <a:pt x="819493" y="84624"/>
                    <a:pt x="809049" y="95068"/>
                  </a:cubicBezTo>
                  <a:cubicBezTo>
                    <a:pt x="798605" y="105512"/>
                    <a:pt x="784440" y="111379"/>
                    <a:pt x="769671"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txBody>
            <a:bodyPr/>
            <a:lstStyle/>
            <a:p>
              <a:endParaRPr lang="en-US"/>
            </a:p>
          </p:txBody>
        </p:sp>
        <p:sp>
          <p:nvSpPr>
            <p:cNvPr id="12" name="TextBox 12"/>
            <p:cNvSpPr txBox="1"/>
            <p:nvPr/>
          </p:nvSpPr>
          <p:spPr>
            <a:xfrm>
              <a:off x="0" y="-47625"/>
              <a:ext cx="825360" cy="159004"/>
            </a:xfrm>
            <a:prstGeom prst="rect">
              <a:avLst/>
            </a:prstGeom>
          </p:spPr>
          <p:txBody>
            <a:bodyPr lIns="50800" tIns="50800" rIns="50800" bIns="50800" rtlCol="0" anchor="ctr"/>
            <a:lstStyle/>
            <a:p>
              <a:pPr algn="ctr">
                <a:lnSpc>
                  <a:spcPts val="3660"/>
                </a:lnSpc>
              </a:pPr>
              <a:endParaRPr/>
            </a:p>
          </p:txBody>
        </p:sp>
      </p:grpSp>
      <p:grpSp>
        <p:nvGrpSpPr>
          <p:cNvPr id="13" name="Group 13"/>
          <p:cNvGrpSpPr/>
          <p:nvPr/>
        </p:nvGrpSpPr>
        <p:grpSpPr>
          <a:xfrm>
            <a:off x="9258985" y="6164551"/>
            <a:ext cx="4611599" cy="622319"/>
            <a:chOff x="0" y="0"/>
            <a:chExt cx="825360" cy="111379"/>
          </a:xfrm>
        </p:grpSpPr>
        <p:sp>
          <p:nvSpPr>
            <p:cNvPr id="14" name="Freeform 14"/>
            <p:cNvSpPr/>
            <p:nvPr/>
          </p:nvSpPr>
          <p:spPr>
            <a:xfrm>
              <a:off x="0" y="0"/>
              <a:ext cx="825360" cy="111379"/>
            </a:xfrm>
            <a:custGeom>
              <a:avLst/>
              <a:gdLst/>
              <a:ahLst/>
              <a:cxnLst/>
              <a:rect l="l" t="t" r="r" b="b"/>
              <a:pathLst>
                <a:path w="825360" h="111379">
                  <a:moveTo>
                    <a:pt x="55690" y="0"/>
                  </a:moveTo>
                  <a:lnTo>
                    <a:pt x="769671" y="0"/>
                  </a:lnTo>
                  <a:cubicBezTo>
                    <a:pt x="800427" y="0"/>
                    <a:pt x="825360" y="24933"/>
                    <a:pt x="825360" y="55690"/>
                  </a:cubicBezTo>
                  <a:lnTo>
                    <a:pt x="825360" y="55690"/>
                  </a:lnTo>
                  <a:cubicBezTo>
                    <a:pt x="825360" y="70460"/>
                    <a:pt x="819493" y="84624"/>
                    <a:pt x="809049" y="95068"/>
                  </a:cubicBezTo>
                  <a:cubicBezTo>
                    <a:pt x="798605" y="105512"/>
                    <a:pt x="784440" y="111379"/>
                    <a:pt x="769671"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txBody>
            <a:bodyPr/>
            <a:lstStyle/>
            <a:p>
              <a:endParaRPr lang="en-US"/>
            </a:p>
          </p:txBody>
        </p:sp>
        <p:sp>
          <p:nvSpPr>
            <p:cNvPr id="15" name="TextBox 15"/>
            <p:cNvSpPr txBox="1"/>
            <p:nvPr/>
          </p:nvSpPr>
          <p:spPr>
            <a:xfrm>
              <a:off x="0" y="-47625"/>
              <a:ext cx="825360" cy="159004"/>
            </a:xfrm>
            <a:prstGeom prst="rect">
              <a:avLst/>
            </a:prstGeom>
          </p:spPr>
          <p:txBody>
            <a:bodyPr lIns="50800" tIns="50800" rIns="50800" bIns="50800" rtlCol="0" anchor="ctr"/>
            <a:lstStyle/>
            <a:p>
              <a:pPr algn="ctr">
                <a:lnSpc>
                  <a:spcPts val="3660"/>
                </a:lnSpc>
              </a:pPr>
              <a:endParaRPr/>
            </a:p>
          </p:txBody>
        </p:sp>
      </p:grpSp>
      <p:grpSp>
        <p:nvGrpSpPr>
          <p:cNvPr id="16" name="Group 16"/>
          <p:cNvGrpSpPr/>
          <p:nvPr/>
        </p:nvGrpSpPr>
        <p:grpSpPr>
          <a:xfrm>
            <a:off x="9258985" y="5073394"/>
            <a:ext cx="5602708" cy="622319"/>
            <a:chOff x="0" y="0"/>
            <a:chExt cx="1002744" cy="111379"/>
          </a:xfrm>
        </p:grpSpPr>
        <p:sp>
          <p:nvSpPr>
            <p:cNvPr id="17" name="Freeform 17"/>
            <p:cNvSpPr/>
            <p:nvPr/>
          </p:nvSpPr>
          <p:spPr>
            <a:xfrm>
              <a:off x="0" y="0"/>
              <a:ext cx="1002744" cy="111379"/>
            </a:xfrm>
            <a:custGeom>
              <a:avLst/>
              <a:gdLst/>
              <a:ahLst/>
              <a:cxnLst/>
              <a:rect l="l" t="t" r="r" b="b"/>
              <a:pathLst>
                <a:path w="1002744" h="111379">
                  <a:moveTo>
                    <a:pt x="55690" y="0"/>
                  </a:moveTo>
                  <a:lnTo>
                    <a:pt x="947054" y="0"/>
                  </a:lnTo>
                  <a:cubicBezTo>
                    <a:pt x="977811" y="0"/>
                    <a:pt x="1002744" y="24933"/>
                    <a:pt x="1002744" y="55690"/>
                  </a:cubicBezTo>
                  <a:lnTo>
                    <a:pt x="1002744" y="55690"/>
                  </a:lnTo>
                  <a:cubicBezTo>
                    <a:pt x="1002744" y="70460"/>
                    <a:pt x="996877" y="84624"/>
                    <a:pt x="986433" y="95068"/>
                  </a:cubicBezTo>
                  <a:cubicBezTo>
                    <a:pt x="975989" y="105512"/>
                    <a:pt x="961824" y="111379"/>
                    <a:pt x="947054" y="111379"/>
                  </a:cubicBezTo>
                  <a:lnTo>
                    <a:pt x="55690" y="111379"/>
                  </a:lnTo>
                  <a:cubicBezTo>
                    <a:pt x="24933" y="111379"/>
                    <a:pt x="0" y="86446"/>
                    <a:pt x="0" y="55690"/>
                  </a:cubicBezTo>
                  <a:lnTo>
                    <a:pt x="0" y="55690"/>
                  </a:lnTo>
                  <a:cubicBezTo>
                    <a:pt x="0" y="24933"/>
                    <a:pt x="24933" y="0"/>
                    <a:pt x="55690" y="0"/>
                  </a:cubicBezTo>
                  <a:close/>
                </a:path>
              </a:pathLst>
            </a:custGeom>
            <a:solidFill>
              <a:srgbClr val="015438"/>
            </a:solidFill>
          </p:spPr>
          <p:txBody>
            <a:bodyPr/>
            <a:lstStyle/>
            <a:p>
              <a:endParaRPr lang="en-US"/>
            </a:p>
          </p:txBody>
        </p:sp>
        <p:sp>
          <p:nvSpPr>
            <p:cNvPr id="18" name="TextBox 18"/>
            <p:cNvSpPr txBox="1"/>
            <p:nvPr/>
          </p:nvSpPr>
          <p:spPr>
            <a:xfrm>
              <a:off x="0" y="-47625"/>
              <a:ext cx="1002744" cy="159004"/>
            </a:xfrm>
            <a:prstGeom prst="rect">
              <a:avLst/>
            </a:prstGeom>
          </p:spPr>
          <p:txBody>
            <a:bodyPr lIns="50800" tIns="50800" rIns="50800" bIns="50800" rtlCol="0" anchor="ctr"/>
            <a:lstStyle/>
            <a:p>
              <a:pPr algn="ctr">
                <a:lnSpc>
                  <a:spcPts val="3660"/>
                </a:lnSpc>
              </a:pPr>
              <a:endParaRPr/>
            </a:p>
          </p:txBody>
        </p:sp>
      </p:grpSp>
      <p:grpSp>
        <p:nvGrpSpPr>
          <p:cNvPr id="19" name="Group 19"/>
          <p:cNvGrpSpPr/>
          <p:nvPr/>
        </p:nvGrpSpPr>
        <p:grpSpPr>
          <a:xfrm>
            <a:off x="9302574" y="7254677"/>
            <a:ext cx="4568010" cy="1035751"/>
            <a:chOff x="0" y="0"/>
            <a:chExt cx="817559" cy="185373"/>
          </a:xfrm>
        </p:grpSpPr>
        <p:sp>
          <p:nvSpPr>
            <p:cNvPr id="20" name="Freeform 20"/>
            <p:cNvSpPr/>
            <p:nvPr/>
          </p:nvSpPr>
          <p:spPr>
            <a:xfrm>
              <a:off x="0" y="0"/>
              <a:ext cx="817559" cy="185373"/>
            </a:xfrm>
            <a:custGeom>
              <a:avLst/>
              <a:gdLst/>
              <a:ahLst/>
              <a:cxnLst/>
              <a:rect l="l" t="t" r="r" b="b"/>
              <a:pathLst>
                <a:path w="817559" h="185373">
                  <a:moveTo>
                    <a:pt x="86435" y="0"/>
                  </a:moveTo>
                  <a:lnTo>
                    <a:pt x="731124" y="0"/>
                  </a:lnTo>
                  <a:cubicBezTo>
                    <a:pt x="754048" y="0"/>
                    <a:pt x="776033" y="9107"/>
                    <a:pt x="792243" y="25316"/>
                  </a:cubicBezTo>
                  <a:cubicBezTo>
                    <a:pt x="808453" y="41526"/>
                    <a:pt x="817559" y="63511"/>
                    <a:pt x="817559" y="86435"/>
                  </a:cubicBezTo>
                  <a:lnTo>
                    <a:pt x="817559" y="98938"/>
                  </a:lnTo>
                  <a:cubicBezTo>
                    <a:pt x="817559" y="121862"/>
                    <a:pt x="808453" y="143847"/>
                    <a:pt x="792243" y="160057"/>
                  </a:cubicBezTo>
                  <a:cubicBezTo>
                    <a:pt x="776033" y="176267"/>
                    <a:pt x="754048" y="185373"/>
                    <a:pt x="731124" y="185373"/>
                  </a:cubicBezTo>
                  <a:lnTo>
                    <a:pt x="86435" y="185373"/>
                  </a:lnTo>
                  <a:cubicBezTo>
                    <a:pt x="63511" y="185373"/>
                    <a:pt x="41526" y="176267"/>
                    <a:pt x="25316" y="160057"/>
                  </a:cubicBezTo>
                  <a:cubicBezTo>
                    <a:pt x="9107" y="143847"/>
                    <a:pt x="0" y="121862"/>
                    <a:pt x="0" y="98938"/>
                  </a:cubicBezTo>
                  <a:lnTo>
                    <a:pt x="0" y="86435"/>
                  </a:lnTo>
                  <a:cubicBezTo>
                    <a:pt x="0" y="63511"/>
                    <a:pt x="9107" y="41526"/>
                    <a:pt x="25316" y="25316"/>
                  </a:cubicBezTo>
                  <a:cubicBezTo>
                    <a:pt x="41526" y="9107"/>
                    <a:pt x="63511" y="0"/>
                    <a:pt x="86435" y="0"/>
                  </a:cubicBezTo>
                  <a:close/>
                </a:path>
              </a:pathLst>
            </a:custGeom>
            <a:solidFill>
              <a:srgbClr val="015438"/>
            </a:solidFill>
          </p:spPr>
          <p:txBody>
            <a:bodyPr/>
            <a:lstStyle/>
            <a:p>
              <a:endParaRPr lang="en-US"/>
            </a:p>
          </p:txBody>
        </p:sp>
        <p:sp>
          <p:nvSpPr>
            <p:cNvPr id="21" name="TextBox 21"/>
            <p:cNvSpPr txBox="1"/>
            <p:nvPr/>
          </p:nvSpPr>
          <p:spPr>
            <a:xfrm>
              <a:off x="0" y="-47625"/>
              <a:ext cx="817559" cy="232998"/>
            </a:xfrm>
            <a:prstGeom prst="rect">
              <a:avLst/>
            </a:prstGeom>
          </p:spPr>
          <p:txBody>
            <a:bodyPr lIns="50800" tIns="50800" rIns="50800" bIns="50800" rtlCol="0" anchor="ctr"/>
            <a:lstStyle/>
            <a:p>
              <a:pPr algn="ctr">
                <a:lnSpc>
                  <a:spcPts val="3660"/>
                </a:lnSpc>
              </a:pPr>
              <a:endParaRPr/>
            </a:p>
          </p:txBody>
        </p:sp>
      </p:grpSp>
      <p:sp>
        <p:nvSpPr>
          <p:cNvPr id="22" name="Freeform 22"/>
          <p:cNvSpPr/>
          <p:nvPr/>
        </p:nvSpPr>
        <p:spPr>
          <a:xfrm>
            <a:off x="8787705" y="3928856"/>
            <a:ext cx="700631" cy="700631"/>
          </a:xfrm>
          <a:custGeom>
            <a:avLst/>
            <a:gdLst/>
            <a:ahLst/>
            <a:cxnLst/>
            <a:rect l="l" t="t" r="r" b="b"/>
            <a:pathLst>
              <a:path w="700631" h="700631">
                <a:moveTo>
                  <a:pt x="0" y="0"/>
                </a:moveTo>
                <a:lnTo>
                  <a:pt x="700631" y="0"/>
                </a:lnTo>
                <a:lnTo>
                  <a:pt x="700631" y="700632"/>
                </a:lnTo>
                <a:lnTo>
                  <a:pt x="0" y="700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Freeform 23"/>
          <p:cNvSpPr/>
          <p:nvPr/>
        </p:nvSpPr>
        <p:spPr>
          <a:xfrm>
            <a:off x="8787705" y="6108116"/>
            <a:ext cx="700631" cy="700631"/>
          </a:xfrm>
          <a:custGeom>
            <a:avLst/>
            <a:gdLst/>
            <a:ahLst/>
            <a:cxnLst/>
            <a:rect l="l" t="t" r="r" b="b"/>
            <a:pathLst>
              <a:path w="700631" h="700631">
                <a:moveTo>
                  <a:pt x="0" y="0"/>
                </a:moveTo>
                <a:lnTo>
                  <a:pt x="700631" y="0"/>
                </a:lnTo>
                <a:lnTo>
                  <a:pt x="700631" y="700631"/>
                </a:lnTo>
                <a:lnTo>
                  <a:pt x="0" y="7006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8787705" y="5016960"/>
            <a:ext cx="700631" cy="700631"/>
          </a:xfrm>
          <a:custGeom>
            <a:avLst/>
            <a:gdLst/>
            <a:ahLst/>
            <a:cxnLst/>
            <a:rect l="l" t="t" r="r" b="b"/>
            <a:pathLst>
              <a:path w="700631" h="700631">
                <a:moveTo>
                  <a:pt x="0" y="0"/>
                </a:moveTo>
                <a:lnTo>
                  <a:pt x="700631" y="0"/>
                </a:lnTo>
                <a:lnTo>
                  <a:pt x="700631" y="700631"/>
                </a:lnTo>
                <a:lnTo>
                  <a:pt x="0" y="7006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8787705" y="7199272"/>
            <a:ext cx="700631" cy="700631"/>
          </a:xfrm>
          <a:custGeom>
            <a:avLst/>
            <a:gdLst/>
            <a:ahLst/>
            <a:cxnLst/>
            <a:rect l="l" t="t" r="r" b="b"/>
            <a:pathLst>
              <a:path w="700631" h="700631">
                <a:moveTo>
                  <a:pt x="0" y="0"/>
                </a:moveTo>
                <a:lnTo>
                  <a:pt x="700631" y="0"/>
                </a:lnTo>
                <a:lnTo>
                  <a:pt x="700631" y="700631"/>
                </a:lnTo>
                <a:lnTo>
                  <a:pt x="0" y="7006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1062719" y="7347708"/>
            <a:ext cx="2876664" cy="2876664"/>
          </a:xfrm>
          <a:custGeom>
            <a:avLst/>
            <a:gdLst/>
            <a:ahLst/>
            <a:cxnLst/>
            <a:rect l="l" t="t" r="r" b="b"/>
            <a:pathLst>
              <a:path w="2876664" h="2876664">
                <a:moveTo>
                  <a:pt x="0" y="0"/>
                </a:moveTo>
                <a:lnTo>
                  <a:pt x="2876664" y="0"/>
                </a:lnTo>
                <a:lnTo>
                  <a:pt x="2876664" y="2876663"/>
                </a:lnTo>
                <a:lnTo>
                  <a:pt x="0" y="28766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Freeform 27"/>
          <p:cNvSpPr/>
          <p:nvPr/>
        </p:nvSpPr>
        <p:spPr>
          <a:xfrm>
            <a:off x="4824153" y="7347708"/>
            <a:ext cx="2876664" cy="2876664"/>
          </a:xfrm>
          <a:custGeom>
            <a:avLst/>
            <a:gdLst/>
            <a:ahLst/>
            <a:cxnLst/>
            <a:rect l="l" t="t" r="r" b="b"/>
            <a:pathLst>
              <a:path w="2876664" h="2876664">
                <a:moveTo>
                  <a:pt x="0" y="0"/>
                </a:moveTo>
                <a:lnTo>
                  <a:pt x="2876664" y="0"/>
                </a:lnTo>
                <a:lnTo>
                  <a:pt x="2876664" y="2876663"/>
                </a:lnTo>
                <a:lnTo>
                  <a:pt x="0" y="28766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8" name="Group 28"/>
          <p:cNvGrpSpPr/>
          <p:nvPr/>
        </p:nvGrpSpPr>
        <p:grpSpPr>
          <a:xfrm>
            <a:off x="1445834" y="7320344"/>
            <a:ext cx="2493549" cy="249354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72756" t="-30075" r="-288838" b="-30851"/>
              </a:stretch>
            </a:blipFill>
            <a:ln w="76200" cap="sq">
              <a:solidFill>
                <a:srgbClr val="FFFFFF"/>
              </a:solidFill>
              <a:prstDash val="solid"/>
              <a:miter/>
            </a:ln>
          </p:spPr>
          <p:txBody>
            <a:bodyPr/>
            <a:lstStyle/>
            <a:p>
              <a:endParaRPr lang="en-US"/>
            </a:p>
          </p:txBody>
        </p:sp>
      </p:grpSp>
      <p:grpSp>
        <p:nvGrpSpPr>
          <p:cNvPr id="30" name="Group 30"/>
          <p:cNvGrpSpPr/>
          <p:nvPr/>
        </p:nvGrpSpPr>
        <p:grpSpPr>
          <a:xfrm>
            <a:off x="5207268" y="7320344"/>
            <a:ext cx="2493549" cy="249354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74146" t="-28276" r="-186720" b="-32396"/>
              </a:stretch>
            </a:blipFill>
            <a:ln w="76200" cap="sq">
              <a:solidFill>
                <a:srgbClr val="FFFFFF"/>
              </a:solidFill>
              <a:prstDash val="solid"/>
              <a:miter/>
            </a:ln>
          </p:spPr>
          <p:txBody>
            <a:bodyPr/>
            <a:lstStyle/>
            <a:p>
              <a:endParaRPr lang="en-US"/>
            </a:p>
          </p:txBody>
        </p:sp>
      </p:grpSp>
      <p:sp>
        <p:nvSpPr>
          <p:cNvPr id="32" name="TextBox 32"/>
          <p:cNvSpPr txBox="1"/>
          <p:nvPr/>
        </p:nvSpPr>
        <p:spPr>
          <a:xfrm>
            <a:off x="1130880" y="3643106"/>
            <a:ext cx="3334410" cy="530490"/>
          </a:xfrm>
          <a:prstGeom prst="rect">
            <a:avLst/>
          </a:prstGeom>
        </p:spPr>
        <p:txBody>
          <a:bodyPr lIns="0" tIns="0" rIns="0" bIns="0" rtlCol="0" anchor="t">
            <a:spAutoFit/>
          </a:bodyPr>
          <a:lstStyle/>
          <a:p>
            <a:pPr algn="l">
              <a:lnSpc>
                <a:spcPts val="4360"/>
              </a:lnSpc>
            </a:pPr>
            <a:r>
              <a:rPr lang="en-US" sz="3114">
                <a:solidFill>
                  <a:srgbClr val="015438"/>
                </a:solidFill>
                <a:latin typeface="Montserrat Bold"/>
                <a:ea typeface="Montserrat Bold"/>
                <a:cs typeface="Montserrat Bold"/>
                <a:sym typeface="Montserrat Bold"/>
              </a:rPr>
              <a:t>Main Objective​</a:t>
            </a:r>
          </a:p>
        </p:txBody>
      </p:sp>
      <p:sp>
        <p:nvSpPr>
          <p:cNvPr id="33" name="TextBox 33"/>
          <p:cNvSpPr txBox="1"/>
          <p:nvPr/>
        </p:nvSpPr>
        <p:spPr>
          <a:xfrm>
            <a:off x="1047750" y="4448527"/>
            <a:ext cx="7063680" cy="2845457"/>
          </a:xfrm>
          <a:prstGeom prst="rect">
            <a:avLst/>
          </a:prstGeom>
        </p:spPr>
        <p:txBody>
          <a:bodyPr lIns="0" tIns="0" rIns="0" bIns="0" rtlCol="0" anchor="t">
            <a:spAutoFit/>
          </a:bodyPr>
          <a:lstStyle/>
          <a:p>
            <a:pPr algn="just">
              <a:lnSpc>
                <a:spcPts val="3282"/>
              </a:lnSpc>
            </a:pPr>
            <a:r>
              <a:rPr lang="en-US" sz="2344">
                <a:solidFill>
                  <a:srgbClr val="015438"/>
                </a:solidFill>
                <a:latin typeface="Montserrat"/>
                <a:ea typeface="Montserrat"/>
                <a:cs typeface="Montserrat"/>
                <a:sym typeface="Montserrat"/>
              </a:rPr>
              <a:t>To develop an integrated system that utilizes Machine Leaning and Internet of Things with drone-based imaging, NPK sensors, and predictive analytics to enhance disease detection, pest attacks, soil fertility management, and harvest prediction in coconut cultivation. ​</a:t>
            </a:r>
          </a:p>
        </p:txBody>
      </p:sp>
      <p:sp>
        <p:nvSpPr>
          <p:cNvPr id="34" name="TextBox 34"/>
          <p:cNvSpPr txBox="1"/>
          <p:nvPr/>
        </p:nvSpPr>
        <p:spPr>
          <a:xfrm>
            <a:off x="9700272" y="4032770"/>
            <a:ext cx="4400725" cy="445178"/>
          </a:xfrm>
          <a:prstGeom prst="rect">
            <a:avLst/>
          </a:prstGeom>
        </p:spPr>
        <p:txBody>
          <a:bodyPr lIns="0" tIns="0" rIns="0" bIns="0" rtlCol="0" anchor="t">
            <a:spAutoFit/>
          </a:bodyPr>
          <a:lstStyle/>
          <a:p>
            <a:pPr algn="l">
              <a:lnSpc>
                <a:spcPts val="3682"/>
              </a:lnSpc>
            </a:pPr>
            <a:r>
              <a:rPr lang="en-US" sz="2630">
                <a:solidFill>
                  <a:srgbClr val="FFFFFF"/>
                </a:solidFill>
                <a:latin typeface="Montserrat"/>
                <a:ea typeface="Montserrat"/>
                <a:cs typeface="Montserrat"/>
                <a:sym typeface="Montserrat"/>
              </a:rPr>
              <a:t>Early Disease Detection</a:t>
            </a:r>
          </a:p>
        </p:txBody>
      </p:sp>
      <p:sp>
        <p:nvSpPr>
          <p:cNvPr id="35" name="TextBox 35"/>
          <p:cNvSpPr txBox="1"/>
          <p:nvPr/>
        </p:nvSpPr>
        <p:spPr>
          <a:xfrm>
            <a:off x="9700272" y="6212030"/>
            <a:ext cx="4015011" cy="445178"/>
          </a:xfrm>
          <a:prstGeom prst="rect">
            <a:avLst/>
          </a:prstGeom>
        </p:spPr>
        <p:txBody>
          <a:bodyPr lIns="0" tIns="0" rIns="0" bIns="0" rtlCol="0" anchor="t">
            <a:spAutoFit/>
          </a:bodyPr>
          <a:lstStyle/>
          <a:p>
            <a:pPr algn="l">
              <a:lnSpc>
                <a:spcPts val="3682"/>
              </a:lnSpc>
            </a:pPr>
            <a:r>
              <a:rPr lang="en-US" sz="2630">
                <a:solidFill>
                  <a:srgbClr val="FFFFFF"/>
                </a:solidFill>
                <a:latin typeface="Montserrat"/>
                <a:ea typeface="Montserrat"/>
                <a:cs typeface="Montserrat"/>
                <a:sym typeface="Montserrat"/>
              </a:rPr>
              <a:t>Soil Fertility Monitoring</a:t>
            </a:r>
          </a:p>
        </p:txBody>
      </p:sp>
      <p:sp>
        <p:nvSpPr>
          <p:cNvPr id="36" name="TextBox 36"/>
          <p:cNvSpPr txBox="1"/>
          <p:nvPr/>
        </p:nvSpPr>
        <p:spPr>
          <a:xfrm>
            <a:off x="9700272" y="5131673"/>
            <a:ext cx="5161422" cy="445178"/>
          </a:xfrm>
          <a:prstGeom prst="rect">
            <a:avLst/>
          </a:prstGeom>
        </p:spPr>
        <p:txBody>
          <a:bodyPr lIns="0" tIns="0" rIns="0" bIns="0" rtlCol="0" anchor="t">
            <a:spAutoFit/>
          </a:bodyPr>
          <a:lstStyle/>
          <a:p>
            <a:pPr algn="l">
              <a:lnSpc>
                <a:spcPts val="3682"/>
              </a:lnSpc>
            </a:pPr>
            <a:r>
              <a:rPr lang="en-US" sz="2630">
                <a:solidFill>
                  <a:srgbClr val="FFFFFF"/>
                </a:solidFill>
                <a:latin typeface="Montserrat"/>
                <a:ea typeface="Montserrat"/>
                <a:cs typeface="Montserrat"/>
                <a:sym typeface="Montserrat"/>
              </a:rPr>
              <a:t>Pest Detection Management</a:t>
            </a:r>
          </a:p>
        </p:txBody>
      </p:sp>
      <p:sp>
        <p:nvSpPr>
          <p:cNvPr id="37" name="TextBox 37"/>
          <p:cNvSpPr txBox="1"/>
          <p:nvPr/>
        </p:nvSpPr>
        <p:spPr>
          <a:xfrm>
            <a:off x="9700272" y="7313985"/>
            <a:ext cx="4400725" cy="909542"/>
          </a:xfrm>
          <a:prstGeom prst="rect">
            <a:avLst/>
          </a:prstGeom>
        </p:spPr>
        <p:txBody>
          <a:bodyPr lIns="0" tIns="0" rIns="0" bIns="0" rtlCol="0" anchor="t">
            <a:spAutoFit/>
          </a:bodyPr>
          <a:lstStyle/>
          <a:p>
            <a:pPr algn="l">
              <a:lnSpc>
                <a:spcPts val="3682"/>
              </a:lnSpc>
            </a:pPr>
            <a:r>
              <a:rPr lang="en-US" sz="2630">
                <a:solidFill>
                  <a:srgbClr val="FFFFFF"/>
                </a:solidFill>
                <a:latin typeface="Montserrat"/>
                <a:ea typeface="Montserrat"/>
                <a:cs typeface="Montserrat"/>
                <a:sym typeface="Montserrat"/>
              </a:rPr>
              <a:t>Maturity and Harvest Prediction</a:t>
            </a:r>
          </a:p>
        </p:txBody>
      </p:sp>
      <p:sp>
        <p:nvSpPr>
          <p:cNvPr id="38" name="TextBox 38"/>
          <p:cNvSpPr txBox="1"/>
          <p:nvPr/>
        </p:nvSpPr>
        <p:spPr>
          <a:xfrm>
            <a:off x="13812489"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3375827" y="757159"/>
            <a:ext cx="12486904" cy="818579"/>
          </a:xfrm>
          <a:prstGeom prst="rect">
            <a:avLst/>
          </a:prstGeom>
        </p:spPr>
        <p:txBody>
          <a:bodyPr lIns="0" tIns="0" rIns="0" bIns="0" rtlCol="0" anchor="t">
            <a:spAutoFit/>
          </a:bodyPr>
          <a:lstStyle/>
          <a:p>
            <a:pPr algn="l">
              <a:lnSpc>
                <a:spcPts val="6419"/>
              </a:lnSpc>
            </a:pPr>
            <a:r>
              <a:rPr lang="en-US" sz="5783" spc="-468">
                <a:solidFill>
                  <a:srgbClr val="015438"/>
                </a:solidFill>
                <a:latin typeface="League Spartan"/>
                <a:ea typeface="League Spartan"/>
                <a:cs typeface="League Spartan"/>
                <a:sym typeface="League Spartan"/>
              </a:rPr>
              <a:t>Referances</a:t>
            </a:r>
          </a:p>
        </p:txBody>
      </p:sp>
      <p:sp>
        <p:nvSpPr>
          <p:cNvPr id="9" name="TextBox 9"/>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10" name="Freeform 10"/>
          <p:cNvSpPr/>
          <p:nvPr/>
        </p:nvSpPr>
        <p:spPr>
          <a:xfrm>
            <a:off x="13364543" y="2173965"/>
            <a:ext cx="2498188" cy="2526612"/>
          </a:xfrm>
          <a:custGeom>
            <a:avLst/>
            <a:gdLst/>
            <a:ahLst/>
            <a:cxnLst/>
            <a:rect l="l" t="t" r="r" b="b"/>
            <a:pathLst>
              <a:path w="2498188" h="2526612">
                <a:moveTo>
                  <a:pt x="0" y="0"/>
                </a:moveTo>
                <a:lnTo>
                  <a:pt x="2498188" y="0"/>
                </a:lnTo>
                <a:lnTo>
                  <a:pt x="2498188" y="2526612"/>
                </a:lnTo>
                <a:lnTo>
                  <a:pt x="0" y="25266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375827" y="1911215"/>
            <a:ext cx="14141485" cy="6585754"/>
          </a:xfrm>
          <a:prstGeom prst="rect">
            <a:avLst/>
          </a:prstGeom>
        </p:spPr>
        <p:txBody>
          <a:bodyPr lIns="0" tIns="0" rIns="0" bIns="0" rtlCol="0" anchor="t">
            <a:spAutoFit/>
          </a:bodyPr>
          <a:lstStyle/>
          <a:p>
            <a:pPr algn="just">
              <a:lnSpc>
                <a:spcPts val="3140"/>
              </a:lnSpc>
            </a:pPr>
            <a:r>
              <a:rPr lang="en-US" sz="2243">
                <a:solidFill>
                  <a:srgbClr val="015438"/>
                </a:solidFill>
                <a:latin typeface="Montserrat"/>
                <a:ea typeface="Montserrat"/>
                <a:cs typeface="Montserrat"/>
                <a:sym typeface="Montserrat"/>
              </a:rPr>
              <a:t>[1] S. Thillaikkarasi, S. K. Aiswarya, M. Athisha, J. B. Sanjay, and C. Hitesh Reddy, "Coconut Maturity Detection System using CNN Model with ResNet50 Architecture," in *Proc. Seventh Int. Conf. Electronics, Communication and Aerospace Technology (ICECA 2023)*, 2023, pp. 935-940, doi: 10.1109/ICECA58529.2023.10394961.</a:t>
            </a:r>
          </a:p>
          <a:p>
            <a:pPr algn="just">
              <a:lnSpc>
                <a:spcPts val="3140"/>
              </a:lnSpc>
            </a:pPr>
            <a:endParaRPr lang="en-US" sz="2243">
              <a:solidFill>
                <a:srgbClr val="015438"/>
              </a:solidFill>
              <a:latin typeface="Montserrat"/>
              <a:ea typeface="Montserrat"/>
              <a:cs typeface="Montserrat"/>
              <a:sym typeface="Montserrat"/>
            </a:endParaRPr>
          </a:p>
          <a:p>
            <a:pPr algn="just">
              <a:lnSpc>
                <a:spcPts val="3140"/>
              </a:lnSpc>
            </a:pPr>
            <a:r>
              <a:rPr lang="en-US" sz="2243">
                <a:solidFill>
                  <a:srgbClr val="015438"/>
                </a:solidFill>
                <a:latin typeface="Montserrat"/>
                <a:ea typeface="Montserrat"/>
                <a:cs typeface="Montserrat"/>
                <a:sym typeface="Montserrat"/>
              </a:rPr>
              <a:t>[2] S. B. S, S. Sasidharan, A. M. H, H. Priya V, P. R, and M. G. Mathew, "On-Tree Coconut Maturity Estimation and Age Prediction Using Machine Vision," in *Proc. 1st Int. Conf. Trends in Engineering Systems and Technologies (ICTEST 2024)*, 2024, doi: 10.1109/ICTEST60614.2024.10576124.</a:t>
            </a:r>
          </a:p>
          <a:p>
            <a:pPr algn="just">
              <a:lnSpc>
                <a:spcPts val="3140"/>
              </a:lnSpc>
            </a:pPr>
            <a:endParaRPr lang="en-US" sz="2243">
              <a:solidFill>
                <a:srgbClr val="015438"/>
              </a:solidFill>
              <a:latin typeface="Montserrat"/>
              <a:ea typeface="Montserrat"/>
              <a:cs typeface="Montserrat"/>
              <a:sym typeface="Montserrat"/>
            </a:endParaRPr>
          </a:p>
          <a:p>
            <a:pPr algn="just">
              <a:lnSpc>
                <a:spcPts val="3140"/>
              </a:lnSpc>
            </a:pPr>
            <a:r>
              <a:rPr lang="en-US" sz="2243">
                <a:solidFill>
                  <a:srgbClr val="015438"/>
                </a:solidFill>
                <a:latin typeface="Montserrat"/>
                <a:ea typeface="Montserrat"/>
                <a:cs typeface="Montserrat"/>
                <a:sym typeface="Montserrat"/>
              </a:rPr>
              <a:t>[3] K. K. L. B. Adikaram, A. M. N. N. Senevirathna, W. P. P. M. Wijesinghe, and C. Premachandra, "Image Classification Method to Identify Mature Coconut," in *Proc. Int. Conf. Image Processing and Robotics (ICIPRoB 2024)*, 2024, doi: 10.1109/ICIPRoB62548.2024.10543979.</a:t>
            </a:r>
          </a:p>
          <a:p>
            <a:pPr algn="just">
              <a:lnSpc>
                <a:spcPts val="3140"/>
              </a:lnSpc>
            </a:pPr>
            <a:endParaRPr lang="en-US" sz="2243">
              <a:solidFill>
                <a:srgbClr val="015438"/>
              </a:solidFill>
              <a:latin typeface="Montserrat"/>
              <a:ea typeface="Montserrat"/>
              <a:cs typeface="Montserrat"/>
              <a:sym typeface="Montserrat"/>
            </a:endParaRPr>
          </a:p>
          <a:p>
            <a:pPr algn="just">
              <a:lnSpc>
                <a:spcPts val="3140"/>
              </a:lnSpc>
            </a:pPr>
            <a:r>
              <a:rPr lang="en-US" sz="2243">
                <a:solidFill>
                  <a:srgbClr val="015438"/>
                </a:solidFill>
                <a:latin typeface="Montserrat"/>
                <a:ea typeface="Montserrat"/>
                <a:cs typeface="Montserrat"/>
                <a:sym typeface="Montserrat"/>
              </a:rPr>
              <a:t>[4] J. M. Novelero and J. C. Dela Cruz, "On-tree Mature Coconut Fruit Detection based on Deep Learning using UAV images," in *Proc. IEEE Int. Conf. Cybernetics and Computational Intelligence (CyberneticsCom 2022)*, 2022, pp. 494-499, doi: 10.1109/CYBERNETICSCOM55287.2022.9865266.</a:t>
            </a:r>
          </a:p>
          <a:p>
            <a:pPr algn="just">
              <a:lnSpc>
                <a:spcPts val="2720"/>
              </a:lnSpc>
            </a:pPr>
            <a:endParaRPr lang="en-US" sz="2243">
              <a:solidFill>
                <a:srgbClr val="015438"/>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9554776" y="1103407"/>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815551" y="1185704"/>
            <a:ext cx="2472449" cy="2472449"/>
          </a:xfrm>
          <a:custGeom>
            <a:avLst/>
            <a:gdLst/>
            <a:ahLst/>
            <a:cxnLst/>
            <a:rect l="l" t="t" r="r" b="b"/>
            <a:pathLst>
              <a:path w="2472449" h="2472449">
                <a:moveTo>
                  <a:pt x="0" y="0"/>
                </a:moveTo>
                <a:lnTo>
                  <a:pt x="2472449" y="0"/>
                </a:lnTo>
                <a:lnTo>
                  <a:pt x="2472449" y="2472449"/>
                </a:lnTo>
                <a:lnTo>
                  <a:pt x="0" y="2472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15908215" y="1162185"/>
            <a:ext cx="2143168" cy="214316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61100" t="-6807" r="-905" b="-1195"/>
              </a:stretch>
            </a:blipFill>
            <a:ln w="76200" cap="sq">
              <a:solidFill>
                <a:srgbClr val="FFFFFF"/>
              </a:solidFill>
              <a:prstDash val="solid"/>
              <a:miter/>
            </a:ln>
          </p:spPr>
          <p:txBody>
            <a:bodyPr/>
            <a:lstStyle/>
            <a:p>
              <a:endParaRPr lang="en-US"/>
            </a:p>
          </p:txBody>
        </p:sp>
      </p:grpSp>
      <p:grpSp>
        <p:nvGrpSpPr>
          <p:cNvPr id="12" name="Group 12"/>
          <p:cNvGrpSpPr/>
          <p:nvPr/>
        </p:nvGrpSpPr>
        <p:grpSpPr>
          <a:xfrm>
            <a:off x="3138033" y="2653705"/>
            <a:ext cx="4588259" cy="6832828"/>
            <a:chOff x="0" y="0"/>
            <a:chExt cx="1208430" cy="1799593"/>
          </a:xfrm>
        </p:grpSpPr>
        <p:sp>
          <p:nvSpPr>
            <p:cNvPr id="13" name="Freeform 13"/>
            <p:cNvSpPr/>
            <p:nvPr/>
          </p:nvSpPr>
          <p:spPr>
            <a:xfrm>
              <a:off x="0" y="0"/>
              <a:ext cx="1208430" cy="1799592"/>
            </a:xfrm>
            <a:custGeom>
              <a:avLst/>
              <a:gdLst/>
              <a:ahLst/>
              <a:cxnLst/>
              <a:rect l="l" t="t" r="r" b="b"/>
              <a:pathLst>
                <a:path w="1208430" h="1799592">
                  <a:moveTo>
                    <a:pt x="86054" y="0"/>
                  </a:moveTo>
                  <a:lnTo>
                    <a:pt x="1122376" y="0"/>
                  </a:lnTo>
                  <a:cubicBezTo>
                    <a:pt x="1169903" y="0"/>
                    <a:pt x="1208430" y="38528"/>
                    <a:pt x="1208430" y="86054"/>
                  </a:cubicBezTo>
                  <a:lnTo>
                    <a:pt x="1208430" y="1713538"/>
                  </a:lnTo>
                  <a:cubicBezTo>
                    <a:pt x="1208430" y="1761065"/>
                    <a:pt x="1169903" y="1799592"/>
                    <a:pt x="1122376" y="1799592"/>
                  </a:cubicBezTo>
                  <a:lnTo>
                    <a:pt x="86054" y="1799592"/>
                  </a:lnTo>
                  <a:cubicBezTo>
                    <a:pt x="38528" y="1799592"/>
                    <a:pt x="0" y="1761065"/>
                    <a:pt x="0" y="1713538"/>
                  </a:cubicBezTo>
                  <a:lnTo>
                    <a:pt x="0" y="86054"/>
                  </a:lnTo>
                  <a:cubicBezTo>
                    <a:pt x="0" y="38528"/>
                    <a:pt x="38528" y="0"/>
                    <a:pt x="86054" y="0"/>
                  </a:cubicBezTo>
                  <a:close/>
                </a:path>
              </a:pathLst>
            </a:custGeom>
            <a:solidFill>
              <a:srgbClr val="FFFFFF"/>
            </a:solidFill>
            <a:ln w="95250" cap="rnd">
              <a:solidFill>
                <a:srgbClr val="000000"/>
              </a:solidFill>
              <a:prstDash val="solid"/>
              <a:round/>
            </a:ln>
          </p:spPr>
          <p:txBody>
            <a:bodyPr/>
            <a:lstStyle/>
            <a:p>
              <a:endParaRPr lang="en-US"/>
            </a:p>
          </p:txBody>
        </p:sp>
        <p:sp>
          <p:nvSpPr>
            <p:cNvPr id="14" name="TextBox 14"/>
            <p:cNvSpPr txBox="1"/>
            <p:nvPr/>
          </p:nvSpPr>
          <p:spPr>
            <a:xfrm>
              <a:off x="0" y="-47625"/>
              <a:ext cx="1208430" cy="1847218"/>
            </a:xfrm>
            <a:prstGeom prst="rect">
              <a:avLst/>
            </a:prstGeom>
          </p:spPr>
          <p:txBody>
            <a:bodyPr lIns="50800" tIns="50800" rIns="50800" bIns="50800" rtlCol="0" anchor="ctr"/>
            <a:lstStyle/>
            <a:p>
              <a:pPr algn="ctr">
                <a:lnSpc>
                  <a:spcPts val="3660"/>
                </a:lnSpc>
              </a:pPr>
              <a:endParaRPr/>
            </a:p>
          </p:txBody>
        </p:sp>
      </p:grpSp>
      <p:grpSp>
        <p:nvGrpSpPr>
          <p:cNvPr id="15" name="Group 15"/>
          <p:cNvGrpSpPr/>
          <p:nvPr/>
        </p:nvGrpSpPr>
        <p:grpSpPr>
          <a:xfrm>
            <a:off x="8116817" y="2653705"/>
            <a:ext cx="4588259" cy="6832828"/>
            <a:chOff x="0" y="0"/>
            <a:chExt cx="1208430" cy="1799593"/>
          </a:xfrm>
        </p:grpSpPr>
        <p:sp>
          <p:nvSpPr>
            <p:cNvPr id="16" name="Freeform 16"/>
            <p:cNvSpPr/>
            <p:nvPr/>
          </p:nvSpPr>
          <p:spPr>
            <a:xfrm>
              <a:off x="0" y="0"/>
              <a:ext cx="1208430" cy="1799592"/>
            </a:xfrm>
            <a:custGeom>
              <a:avLst/>
              <a:gdLst/>
              <a:ahLst/>
              <a:cxnLst/>
              <a:rect l="l" t="t" r="r" b="b"/>
              <a:pathLst>
                <a:path w="1208430" h="1799592">
                  <a:moveTo>
                    <a:pt x="86054" y="0"/>
                  </a:moveTo>
                  <a:lnTo>
                    <a:pt x="1122376" y="0"/>
                  </a:lnTo>
                  <a:cubicBezTo>
                    <a:pt x="1169903" y="0"/>
                    <a:pt x="1208430" y="38528"/>
                    <a:pt x="1208430" y="86054"/>
                  </a:cubicBezTo>
                  <a:lnTo>
                    <a:pt x="1208430" y="1713538"/>
                  </a:lnTo>
                  <a:cubicBezTo>
                    <a:pt x="1208430" y="1761065"/>
                    <a:pt x="1169903" y="1799592"/>
                    <a:pt x="1122376" y="1799592"/>
                  </a:cubicBezTo>
                  <a:lnTo>
                    <a:pt x="86054" y="1799592"/>
                  </a:lnTo>
                  <a:cubicBezTo>
                    <a:pt x="38528" y="1799592"/>
                    <a:pt x="0" y="1761065"/>
                    <a:pt x="0" y="1713538"/>
                  </a:cubicBezTo>
                  <a:lnTo>
                    <a:pt x="0" y="86054"/>
                  </a:lnTo>
                  <a:cubicBezTo>
                    <a:pt x="0" y="38528"/>
                    <a:pt x="38528" y="0"/>
                    <a:pt x="86054" y="0"/>
                  </a:cubicBezTo>
                  <a:close/>
                </a:path>
              </a:pathLst>
            </a:custGeom>
            <a:solidFill>
              <a:srgbClr val="FFFFFF"/>
            </a:solidFill>
            <a:ln w="95250" cap="rnd">
              <a:solidFill>
                <a:srgbClr val="000000"/>
              </a:solidFill>
              <a:prstDash val="solid"/>
              <a:round/>
            </a:ln>
          </p:spPr>
          <p:txBody>
            <a:bodyPr/>
            <a:lstStyle/>
            <a:p>
              <a:endParaRPr lang="en-US"/>
            </a:p>
          </p:txBody>
        </p:sp>
        <p:sp>
          <p:nvSpPr>
            <p:cNvPr id="17" name="TextBox 17"/>
            <p:cNvSpPr txBox="1"/>
            <p:nvPr/>
          </p:nvSpPr>
          <p:spPr>
            <a:xfrm>
              <a:off x="0" y="-47625"/>
              <a:ext cx="1208430" cy="1847218"/>
            </a:xfrm>
            <a:prstGeom prst="rect">
              <a:avLst/>
            </a:prstGeom>
          </p:spPr>
          <p:txBody>
            <a:bodyPr lIns="50800" tIns="50800" rIns="50800" bIns="50800" rtlCol="0" anchor="ctr"/>
            <a:lstStyle/>
            <a:p>
              <a:pPr algn="ctr">
                <a:lnSpc>
                  <a:spcPts val="3660"/>
                </a:lnSpc>
              </a:pPr>
              <a:endParaRPr/>
            </a:p>
          </p:txBody>
        </p:sp>
      </p:grpSp>
      <p:grpSp>
        <p:nvGrpSpPr>
          <p:cNvPr id="18" name="Group 18"/>
          <p:cNvGrpSpPr/>
          <p:nvPr/>
        </p:nvGrpSpPr>
        <p:grpSpPr>
          <a:xfrm>
            <a:off x="13140104" y="2653705"/>
            <a:ext cx="4588259" cy="6832828"/>
            <a:chOff x="0" y="0"/>
            <a:chExt cx="1208430" cy="1799593"/>
          </a:xfrm>
        </p:grpSpPr>
        <p:sp>
          <p:nvSpPr>
            <p:cNvPr id="19" name="Freeform 19"/>
            <p:cNvSpPr/>
            <p:nvPr/>
          </p:nvSpPr>
          <p:spPr>
            <a:xfrm>
              <a:off x="0" y="0"/>
              <a:ext cx="1208430" cy="1799592"/>
            </a:xfrm>
            <a:custGeom>
              <a:avLst/>
              <a:gdLst/>
              <a:ahLst/>
              <a:cxnLst/>
              <a:rect l="l" t="t" r="r" b="b"/>
              <a:pathLst>
                <a:path w="1208430" h="1799592">
                  <a:moveTo>
                    <a:pt x="86054" y="0"/>
                  </a:moveTo>
                  <a:lnTo>
                    <a:pt x="1122376" y="0"/>
                  </a:lnTo>
                  <a:cubicBezTo>
                    <a:pt x="1169903" y="0"/>
                    <a:pt x="1208430" y="38528"/>
                    <a:pt x="1208430" y="86054"/>
                  </a:cubicBezTo>
                  <a:lnTo>
                    <a:pt x="1208430" y="1713538"/>
                  </a:lnTo>
                  <a:cubicBezTo>
                    <a:pt x="1208430" y="1761065"/>
                    <a:pt x="1169903" y="1799592"/>
                    <a:pt x="1122376" y="1799592"/>
                  </a:cubicBezTo>
                  <a:lnTo>
                    <a:pt x="86054" y="1799592"/>
                  </a:lnTo>
                  <a:cubicBezTo>
                    <a:pt x="38528" y="1799592"/>
                    <a:pt x="0" y="1761065"/>
                    <a:pt x="0" y="1713538"/>
                  </a:cubicBezTo>
                  <a:lnTo>
                    <a:pt x="0" y="86054"/>
                  </a:lnTo>
                  <a:cubicBezTo>
                    <a:pt x="0" y="38528"/>
                    <a:pt x="38528" y="0"/>
                    <a:pt x="86054" y="0"/>
                  </a:cubicBezTo>
                  <a:close/>
                </a:path>
              </a:pathLst>
            </a:custGeom>
            <a:solidFill>
              <a:srgbClr val="FFFFFF"/>
            </a:solidFill>
            <a:ln w="95250" cap="rnd">
              <a:solidFill>
                <a:srgbClr val="000000"/>
              </a:solidFill>
              <a:prstDash val="solid"/>
              <a:round/>
            </a:ln>
          </p:spPr>
          <p:txBody>
            <a:bodyPr/>
            <a:lstStyle/>
            <a:p>
              <a:endParaRPr lang="en-US"/>
            </a:p>
          </p:txBody>
        </p:sp>
        <p:sp>
          <p:nvSpPr>
            <p:cNvPr id="20" name="TextBox 20"/>
            <p:cNvSpPr txBox="1"/>
            <p:nvPr/>
          </p:nvSpPr>
          <p:spPr>
            <a:xfrm>
              <a:off x="0" y="-47625"/>
              <a:ext cx="1208430" cy="1847218"/>
            </a:xfrm>
            <a:prstGeom prst="rect">
              <a:avLst/>
            </a:prstGeom>
          </p:spPr>
          <p:txBody>
            <a:bodyPr lIns="50800" tIns="50800" rIns="50800" bIns="50800" rtlCol="0" anchor="ctr"/>
            <a:lstStyle/>
            <a:p>
              <a:pPr algn="ctr">
                <a:lnSpc>
                  <a:spcPts val="3660"/>
                </a:lnSpc>
              </a:pPr>
              <a:endParaRPr/>
            </a:p>
          </p:txBody>
        </p:sp>
      </p:grpSp>
      <p:sp>
        <p:nvSpPr>
          <p:cNvPr id="21" name="Freeform 21"/>
          <p:cNvSpPr/>
          <p:nvPr/>
        </p:nvSpPr>
        <p:spPr>
          <a:xfrm>
            <a:off x="10130816" y="4694953"/>
            <a:ext cx="560262" cy="570637"/>
          </a:xfrm>
          <a:custGeom>
            <a:avLst/>
            <a:gdLst/>
            <a:ahLst/>
            <a:cxnLst/>
            <a:rect l="l" t="t" r="r" b="b"/>
            <a:pathLst>
              <a:path w="560262" h="570637">
                <a:moveTo>
                  <a:pt x="0" y="0"/>
                </a:moveTo>
                <a:lnTo>
                  <a:pt x="560261" y="0"/>
                </a:lnTo>
                <a:lnTo>
                  <a:pt x="560261" y="570637"/>
                </a:lnTo>
                <a:lnTo>
                  <a:pt x="0" y="5706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2" name="Freeform 22"/>
          <p:cNvSpPr/>
          <p:nvPr/>
        </p:nvSpPr>
        <p:spPr>
          <a:xfrm>
            <a:off x="15202822" y="4750986"/>
            <a:ext cx="560262" cy="570637"/>
          </a:xfrm>
          <a:custGeom>
            <a:avLst/>
            <a:gdLst/>
            <a:ahLst/>
            <a:cxnLst/>
            <a:rect l="l" t="t" r="r" b="b"/>
            <a:pathLst>
              <a:path w="560262" h="570637">
                <a:moveTo>
                  <a:pt x="0" y="0"/>
                </a:moveTo>
                <a:lnTo>
                  <a:pt x="560262" y="0"/>
                </a:lnTo>
                <a:lnTo>
                  <a:pt x="560262" y="570637"/>
                </a:lnTo>
                <a:lnTo>
                  <a:pt x="0" y="5706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23" name="Group 23"/>
          <p:cNvGrpSpPr/>
          <p:nvPr/>
        </p:nvGrpSpPr>
        <p:grpSpPr>
          <a:xfrm>
            <a:off x="3470699" y="7872693"/>
            <a:ext cx="422230" cy="402438"/>
            <a:chOff x="0" y="0"/>
            <a:chExt cx="812800" cy="774700"/>
          </a:xfrm>
        </p:grpSpPr>
        <p:sp>
          <p:nvSpPr>
            <p:cNvPr id="24" name="Freeform 2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95C435"/>
            </a:solidFill>
          </p:spPr>
          <p:txBody>
            <a:bodyPr/>
            <a:lstStyle/>
            <a:p>
              <a:endParaRPr lang="en-US"/>
            </a:p>
          </p:txBody>
        </p:sp>
        <p:sp>
          <p:nvSpPr>
            <p:cNvPr id="25" name="TextBox 25"/>
            <p:cNvSpPr txBox="1"/>
            <p:nvPr/>
          </p:nvSpPr>
          <p:spPr>
            <a:xfrm>
              <a:off x="228600" y="219075"/>
              <a:ext cx="355600" cy="390525"/>
            </a:xfrm>
            <a:prstGeom prst="rect">
              <a:avLst/>
            </a:prstGeom>
          </p:spPr>
          <p:txBody>
            <a:bodyPr lIns="50800" tIns="50800" rIns="50800" bIns="50800" rtlCol="0" anchor="ctr"/>
            <a:lstStyle/>
            <a:p>
              <a:pPr algn="ctr">
                <a:lnSpc>
                  <a:spcPts val="3660"/>
                </a:lnSpc>
              </a:pPr>
              <a:endParaRPr/>
            </a:p>
          </p:txBody>
        </p:sp>
      </p:grpSp>
      <p:sp>
        <p:nvSpPr>
          <p:cNvPr id="26" name="TextBox 26"/>
          <p:cNvSpPr txBox="1"/>
          <p:nvPr/>
        </p:nvSpPr>
        <p:spPr>
          <a:xfrm>
            <a:off x="3138033" y="892810"/>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Commercialization</a:t>
            </a:r>
          </a:p>
        </p:txBody>
      </p:sp>
      <p:sp>
        <p:nvSpPr>
          <p:cNvPr id="27" name="TextBox 2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
        <p:nvSpPr>
          <p:cNvPr id="28" name="TextBox 28"/>
          <p:cNvSpPr txBox="1"/>
          <p:nvPr/>
        </p:nvSpPr>
        <p:spPr>
          <a:xfrm>
            <a:off x="3738964" y="2897815"/>
            <a:ext cx="3386397" cy="547000"/>
          </a:xfrm>
          <a:prstGeom prst="rect">
            <a:avLst/>
          </a:prstGeom>
        </p:spPr>
        <p:txBody>
          <a:bodyPr lIns="0" tIns="0" rIns="0" bIns="0" rtlCol="0" anchor="t">
            <a:spAutoFit/>
          </a:bodyPr>
          <a:lstStyle/>
          <a:p>
            <a:pPr algn="ctr">
              <a:lnSpc>
                <a:spcPts val="4500"/>
              </a:lnSpc>
              <a:spcBef>
                <a:spcPct val="0"/>
              </a:spcBef>
            </a:pPr>
            <a:r>
              <a:rPr lang="en-US" sz="3214">
                <a:solidFill>
                  <a:srgbClr val="015438"/>
                </a:solidFill>
                <a:latin typeface="Montserrat Bold"/>
                <a:ea typeface="Montserrat Bold"/>
                <a:cs typeface="Montserrat Bold"/>
                <a:sym typeface="Montserrat Bold"/>
              </a:rPr>
              <a:t>Small Package</a:t>
            </a:r>
          </a:p>
        </p:txBody>
      </p:sp>
      <p:sp>
        <p:nvSpPr>
          <p:cNvPr id="29" name="TextBox 29"/>
          <p:cNvSpPr txBox="1"/>
          <p:nvPr/>
        </p:nvSpPr>
        <p:spPr>
          <a:xfrm>
            <a:off x="8514156" y="2897815"/>
            <a:ext cx="3793581" cy="547000"/>
          </a:xfrm>
          <a:prstGeom prst="rect">
            <a:avLst/>
          </a:prstGeom>
        </p:spPr>
        <p:txBody>
          <a:bodyPr lIns="0" tIns="0" rIns="0" bIns="0" rtlCol="0" anchor="t">
            <a:spAutoFit/>
          </a:bodyPr>
          <a:lstStyle/>
          <a:p>
            <a:pPr algn="ctr">
              <a:lnSpc>
                <a:spcPts val="4500"/>
              </a:lnSpc>
              <a:spcBef>
                <a:spcPct val="0"/>
              </a:spcBef>
            </a:pPr>
            <a:r>
              <a:rPr lang="en-US" sz="3214">
                <a:solidFill>
                  <a:srgbClr val="015438"/>
                </a:solidFill>
                <a:latin typeface="Montserrat Bold"/>
                <a:ea typeface="Montserrat Bold"/>
                <a:cs typeface="Montserrat Bold"/>
                <a:sym typeface="Montserrat Bold"/>
              </a:rPr>
              <a:t>Medium Package</a:t>
            </a:r>
          </a:p>
        </p:txBody>
      </p:sp>
      <p:sp>
        <p:nvSpPr>
          <p:cNvPr id="30" name="TextBox 30"/>
          <p:cNvSpPr txBox="1"/>
          <p:nvPr/>
        </p:nvSpPr>
        <p:spPr>
          <a:xfrm>
            <a:off x="13460505" y="2897815"/>
            <a:ext cx="3793581" cy="547000"/>
          </a:xfrm>
          <a:prstGeom prst="rect">
            <a:avLst/>
          </a:prstGeom>
        </p:spPr>
        <p:txBody>
          <a:bodyPr lIns="0" tIns="0" rIns="0" bIns="0" rtlCol="0" anchor="t">
            <a:spAutoFit/>
          </a:bodyPr>
          <a:lstStyle/>
          <a:p>
            <a:pPr algn="ctr">
              <a:lnSpc>
                <a:spcPts val="4500"/>
              </a:lnSpc>
              <a:spcBef>
                <a:spcPct val="0"/>
              </a:spcBef>
            </a:pPr>
            <a:r>
              <a:rPr lang="en-US" sz="3214">
                <a:solidFill>
                  <a:srgbClr val="015438"/>
                </a:solidFill>
                <a:latin typeface="Montserrat Bold"/>
                <a:ea typeface="Montserrat Bold"/>
                <a:cs typeface="Montserrat Bold"/>
                <a:sym typeface="Montserrat Bold"/>
              </a:rPr>
              <a:t>Large Package</a:t>
            </a:r>
          </a:p>
        </p:txBody>
      </p:sp>
      <p:sp>
        <p:nvSpPr>
          <p:cNvPr id="31" name="TextBox 31"/>
          <p:cNvSpPr txBox="1"/>
          <p:nvPr/>
        </p:nvSpPr>
        <p:spPr>
          <a:xfrm>
            <a:off x="3738964" y="3965508"/>
            <a:ext cx="3386397" cy="381900"/>
          </a:xfrm>
          <a:prstGeom prst="rect">
            <a:avLst/>
          </a:prstGeom>
        </p:spPr>
        <p:txBody>
          <a:bodyPr lIns="0" tIns="0" rIns="0" bIns="0" rtlCol="0" anchor="t">
            <a:spAutoFit/>
          </a:bodyPr>
          <a:lstStyle/>
          <a:p>
            <a:pPr algn="l">
              <a:lnSpc>
                <a:spcPts val="3100"/>
              </a:lnSpc>
              <a:spcBef>
                <a:spcPct val="0"/>
              </a:spcBef>
            </a:pPr>
            <a:r>
              <a:rPr lang="en-US" sz="2214">
                <a:solidFill>
                  <a:srgbClr val="000000"/>
                </a:solidFill>
                <a:latin typeface="Montserrat"/>
                <a:ea typeface="Montserrat"/>
                <a:cs typeface="Montserrat"/>
                <a:sym typeface="Montserrat"/>
              </a:rPr>
              <a:t>Free Application</a:t>
            </a:r>
          </a:p>
        </p:txBody>
      </p:sp>
      <p:sp>
        <p:nvSpPr>
          <p:cNvPr id="32" name="TextBox 32"/>
          <p:cNvSpPr txBox="1"/>
          <p:nvPr/>
        </p:nvSpPr>
        <p:spPr>
          <a:xfrm>
            <a:off x="3548844" y="4594423"/>
            <a:ext cx="3652338" cy="1162950"/>
          </a:xfrm>
          <a:prstGeom prst="rect">
            <a:avLst/>
          </a:prstGeom>
        </p:spPr>
        <p:txBody>
          <a:bodyPr lIns="0" tIns="0" rIns="0" bIns="0" rtlCol="0" anchor="t">
            <a:spAutoFit/>
          </a:bodyPr>
          <a:lstStyle/>
          <a:p>
            <a:pPr marL="478129" lvl="1" indent="-239064" algn="l">
              <a:lnSpc>
                <a:spcPts val="3100"/>
              </a:lnSpc>
              <a:buFont typeface="Arial"/>
              <a:buChar char="•"/>
            </a:pPr>
            <a:r>
              <a:rPr lang="en-US" sz="2214">
                <a:solidFill>
                  <a:srgbClr val="000000"/>
                </a:solidFill>
                <a:latin typeface="Montserrat"/>
                <a:ea typeface="Montserrat"/>
                <a:cs typeface="Montserrat"/>
                <a:sym typeface="Montserrat"/>
              </a:rPr>
              <a:t>Can detect a disease using Image processing</a:t>
            </a:r>
          </a:p>
        </p:txBody>
      </p:sp>
      <p:sp>
        <p:nvSpPr>
          <p:cNvPr id="33" name="TextBox 33"/>
          <p:cNvSpPr txBox="1"/>
          <p:nvPr/>
        </p:nvSpPr>
        <p:spPr>
          <a:xfrm>
            <a:off x="3548844" y="5899021"/>
            <a:ext cx="3386397" cy="1162950"/>
          </a:xfrm>
          <a:prstGeom prst="rect">
            <a:avLst/>
          </a:prstGeom>
        </p:spPr>
        <p:txBody>
          <a:bodyPr lIns="0" tIns="0" rIns="0" bIns="0" rtlCol="0" anchor="t">
            <a:spAutoFit/>
          </a:bodyPr>
          <a:lstStyle/>
          <a:p>
            <a:pPr marL="478129" lvl="1" indent="-239064" algn="l">
              <a:lnSpc>
                <a:spcPts val="3100"/>
              </a:lnSpc>
              <a:buFont typeface="Arial"/>
              <a:buChar char="•"/>
            </a:pPr>
            <a:r>
              <a:rPr lang="en-US" sz="2214">
                <a:solidFill>
                  <a:srgbClr val="000000"/>
                </a:solidFill>
                <a:latin typeface="Montserrat"/>
                <a:ea typeface="Montserrat"/>
                <a:cs typeface="Montserrat"/>
                <a:sym typeface="Montserrat"/>
              </a:rPr>
              <a:t>Can detect a pest attack using image processing</a:t>
            </a:r>
          </a:p>
        </p:txBody>
      </p:sp>
      <p:sp>
        <p:nvSpPr>
          <p:cNvPr id="34" name="TextBox 34"/>
          <p:cNvSpPr txBox="1"/>
          <p:nvPr/>
        </p:nvSpPr>
        <p:spPr>
          <a:xfrm>
            <a:off x="8470428" y="6437633"/>
            <a:ext cx="3987328" cy="1162950"/>
          </a:xfrm>
          <a:prstGeom prst="rect">
            <a:avLst/>
          </a:prstGeom>
        </p:spPr>
        <p:txBody>
          <a:bodyPr lIns="0" tIns="0" rIns="0" bIns="0" rtlCol="0" anchor="t">
            <a:spAutoFit/>
          </a:bodyPr>
          <a:lstStyle/>
          <a:p>
            <a:pPr marL="478129" lvl="1" indent="-239064" algn="l">
              <a:lnSpc>
                <a:spcPts val="3100"/>
              </a:lnSpc>
              <a:buFont typeface="Arial"/>
              <a:buChar char="•"/>
            </a:pPr>
            <a:r>
              <a:rPr lang="en-US" sz="2214">
                <a:solidFill>
                  <a:srgbClr val="000000"/>
                </a:solidFill>
                <a:latin typeface="Montserrat"/>
                <a:ea typeface="Montserrat"/>
                <a:cs typeface="Montserrat"/>
                <a:sym typeface="Montserrat"/>
              </a:rPr>
              <a:t>Can buy the IoT device, and the service through our application</a:t>
            </a:r>
          </a:p>
        </p:txBody>
      </p:sp>
      <p:sp>
        <p:nvSpPr>
          <p:cNvPr id="35" name="TextBox 35"/>
          <p:cNvSpPr txBox="1"/>
          <p:nvPr/>
        </p:nvSpPr>
        <p:spPr>
          <a:xfrm>
            <a:off x="8717748" y="5741409"/>
            <a:ext cx="3386397" cy="381900"/>
          </a:xfrm>
          <a:prstGeom prst="rect">
            <a:avLst/>
          </a:prstGeom>
        </p:spPr>
        <p:txBody>
          <a:bodyPr lIns="0" tIns="0" rIns="0" bIns="0" rtlCol="0" anchor="t">
            <a:spAutoFit/>
          </a:bodyPr>
          <a:lstStyle/>
          <a:p>
            <a:pPr algn="l">
              <a:lnSpc>
                <a:spcPts val="3100"/>
              </a:lnSpc>
              <a:spcBef>
                <a:spcPct val="0"/>
              </a:spcBef>
            </a:pPr>
            <a:r>
              <a:rPr lang="en-US" sz="2214">
                <a:solidFill>
                  <a:srgbClr val="000000"/>
                </a:solidFill>
                <a:latin typeface="Montserrat"/>
                <a:ea typeface="Montserrat"/>
                <a:cs typeface="Montserrat"/>
                <a:sym typeface="Montserrat"/>
              </a:rPr>
              <a:t>Premium Application</a:t>
            </a:r>
          </a:p>
        </p:txBody>
      </p:sp>
      <p:sp>
        <p:nvSpPr>
          <p:cNvPr id="36" name="TextBox 36"/>
          <p:cNvSpPr txBox="1"/>
          <p:nvPr/>
        </p:nvSpPr>
        <p:spPr>
          <a:xfrm>
            <a:off x="8717748" y="3909475"/>
            <a:ext cx="3386397" cy="421905"/>
          </a:xfrm>
          <a:prstGeom prst="rect">
            <a:avLst/>
          </a:prstGeom>
        </p:spPr>
        <p:txBody>
          <a:bodyPr lIns="0" tIns="0" rIns="0" bIns="0" rtlCol="0" anchor="t">
            <a:spAutoFit/>
          </a:bodyPr>
          <a:lstStyle/>
          <a:p>
            <a:pPr algn="ctr">
              <a:lnSpc>
                <a:spcPts val="3520"/>
              </a:lnSpc>
              <a:spcBef>
                <a:spcPct val="0"/>
              </a:spcBef>
            </a:pPr>
            <a:r>
              <a:rPr lang="en-US" sz="2514">
                <a:solidFill>
                  <a:srgbClr val="000000"/>
                </a:solidFill>
                <a:latin typeface="Montserrat Bold"/>
                <a:ea typeface="Montserrat Bold"/>
                <a:cs typeface="Montserrat Bold"/>
                <a:sym typeface="Montserrat Bold"/>
              </a:rPr>
              <a:t>Small Package</a:t>
            </a:r>
          </a:p>
        </p:txBody>
      </p:sp>
      <p:sp>
        <p:nvSpPr>
          <p:cNvPr id="37" name="TextBox 37"/>
          <p:cNvSpPr txBox="1"/>
          <p:nvPr/>
        </p:nvSpPr>
        <p:spPr>
          <a:xfrm>
            <a:off x="13789755" y="3965508"/>
            <a:ext cx="3386397" cy="421905"/>
          </a:xfrm>
          <a:prstGeom prst="rect">
            <a:avLst/>
          </a:prstGeom>
        </p:spPr>
        <p:txBody>
          <a:bodyPr lIns="0" tIns="0" rIns="0" bIns="0" rtlCol="0" anchor="t">
            <a:spAutoFit/>
          </a:bodyPr>
          <a:lstStyle/>
          <a:p>
            <a:pPr algn="ctr">
              <a:lnSpc>
                <a:spcPts val="3520"/>
              </a:lnSpc>
              <a:spcBef>
                <a:spcPct val="0"/>
              </a:spcBef>
            </a:pPr>
            <a:r>
              <a:rPr lang="en-US" sz="2514">
                <a:solidFill>
                  <a:srgbClr val="000000"/>
                </a:solidFill>
                <a:latin typeface="Montserrat Bold"/>
                <a:ea typeface="Montserrat Bold"/>
                <a:cs typeface="Montserrat Bold"/>
                <a:sym typeface="Montserrat Bold"/>
              </a:rPr>
              <a:t>Medium Package</a:t>
            </a:r>
          </a:p>
        </p:txBody>
      </p:sp>
      <p:sp>
        <p:nvSpPr>
          <p:cNvPr id="38" name="TextBox 38"/>
          <p:cNvSpPr txBox="1"/>
          <p:nvPr/>
        </p:nvSpPr>
        <p:spPr>
          <a:xfrm>
            <a:off x="13657423" y="7172127"/>
            <a:ext cx="3386397" cy="772425"/>
          </a:xfrm>
          <a:prstGeom prst="rect">
            <a:avLst/>
          </a:prstGeom>
        </p:spPr>
        <p:txBody>
          <a:bodyPr lIns="0" tIns="0" rIns="0" bIns="0" rtlCol="0" anchor="t">
            <a:spAutoFit/>
          </a:bodyPr>
          <a:lstStyle/>
          <a:p>
            <a:pPr marL="478129" lvl="1" indent="-239064" algn="l">
              <a:lnSpc>
                <a:spcPts val="3100"/>
              </a:lnSpc>
              <a:buFont typeface="Arial"/>
              <a:buChar char="•"/>
            </a:pPr>
            <a:r>
              <a:rPr lang="en-US" sz="2214">
                <a:solidFill>
                  <a:srgbClr val="000000"/>
                </a:solidFill>
                <a:latin typeface="Montserrat"/>
                <a:ea typeface="Montserrat"/>
                <a:cs typeface="Montserrat"/>
                <a:sym typeface="Montserrat"/>
              </a:rPr>
              <a:t>Can buy the drone through us</a:t>
            </a:r>
          </a:p>
        </p:txBody>
      </p:sp>
      <p:sp>
        <p:nvSpPr>
          <p:cNvPr id="39" name="TextBox 39"/>
          <p:cNvSpPr txBox="1"/>
          <p:nvPr/>
        </p:nvSpPr>
        <p:spPr>
          <a:xfrm>
            <a:off x="13657423" y="5781243"/>
            <a:ext cx="3386397" cy="1162950"/>
          </a:xfrm>
          <a:prstGeom prst="rect">
            <a:avLst/>
          </a:prstGeom>
        </p:spPr>
        <p:txBody>
          <a:bodyPr lIns="0" tIns="0" rIns="0" bIns="0" rtlCol="0" anchor="t">
            <a:spAutoFit/>
          </a:bodyPr>
          <a:lstStyle/>
          <a:p>
            <a:pPr marL="478129" lvl="1" indent="-239064" algn="l">
              <a:lnSpc>
                <a:spcPts val="3100"/>
              </a:lnSpc>
              <a:buFont typeface="Arial"/>
              <a:buChar char="•"/>
            </a:pPr>
            <a:r>
              <a:rPr lang="en-US" sz="2214">
                <a:solidFill>
                  <a:srgbClr val="000000"/>
                </a:solidFill>
                <a:latin typeface="Montserrat"/>
                <a:ea typeface="Montserrat"/>
                <a:cs typeface="Montserrat"/>
                <a:sym typeface="Montserrat"/>
              </a:rPr>
              <a:t>Can rent the drone service through our application</a:t>
            </a:r>
          </a:p>
        </p:txBody>
      </p:sp>
      <p:sp>
        <p:nvSpPr>
          <p:cNvPr id="40" name="TextBox 40"/>
          <p:cNvSpPr txBox="1"/>
          <p:nvPr/>
        </p:nvSpPr>
        <p:spPr>
          <a:xfrm>
            <a:off x="3969129" y="7853643"/>
            <a:ext cx="3652338" cy="1162950"/>
          </a:xfrm>
          <a:prstGeom prst="rect">
            <a:avLst/>
          </a:prstGeom>
        </p:spPr>
        <p:txBody>
          <a:bodyPr lIns="0" tIns="0" rIns="0" bIns="0" rtlCol="0" anchor="t">
            <a:spAutoFit/>
          </a:bodyPr>
          <a:lstStyle/>
          <a:p>
            <a:pPr algn="l">
              <a:lnSpc>
                <a:spcPts val="3100"/>
              </a:lnSpc>
            </a:pPr>
            <a:r>
              <a:rPr lang="en-US" sz="2214">
                <a:solidFill>
                  <a:srgbClr val="000000"/>
                </a:solidFill>
                <a:latin typeface="Montserrat"/>
                <a:ea typeface="Montserrat"/>
                <a:cs typeface="Montserrat"/>
                <a:sym typeface="Montserrat"/>
              </a:rPr>
              <a:t>Target Audience - Household coconut tree Farmers</a:t>
            </a:r>
          </a:p>
        </p:txBody>
      </p:sp>
      <p:grpSp>
        <p:nvGrpSpPr>
          <p:cNvPr id="41" name="Group 41"/>
          <p:cNvGrpSpPr/>
          <p:nvPr/>
        </p:nvGrpSpPr>
        <p:grpSpPr>
          <a:xfrm>
            <a:off x="8335562" y="8073912"/>
            <a:ext cx="422230" cy="402438"/>
            <a:chOff x="0" y="0"/>
            <a:chExt cx="812800" cy="774700"/>
          </a:xfrm>
        </p:grpSpPr>
        <p:sp>
          <p:nvSpPr>
            <p:cNvPr id="42" name="Freeform 4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95C435"/>
            </a:solidFill>
          </p:spPr>
          <p:txBody>
            <a:bodyPr/>
            <a:lstStyle/>
            <a:p>
              <a:endParaRPr lang="en-US"/>
            </a:p>
          </p:txBody>
        </p:sp>
        <p:sp>
          <p:nvSpPr>
            <p:cNvPr id="43" name="TextBox 43"/>
            <p:cNvSpPr txBox="1"/>
            <p:nvPr/>
          </p:nvSpPr>
          <p:spPr>
            <a:xfrm>
              <a:off x="228600" y="219075"/>
              <a:ext cx="355600" cy="390525"/>
            </a:xfrm>
            <a:prstGeom prst="rect">
              <a:avLst/>
            </a:prstGeom>
          </p:spPr>
          <p:txBody>
            <a:bodyPr lIns="50800" tIns="50800" rIns="50800" bIns="50800" rtlCol="0" anchor="ctr"/>
            <a:lstStyle/>
            <a:p>
              <a:pPr algn="ctr">
                <a:lnSpc>
                  <a:spcPts val="3660"/>
                </a:lnSpc>
              </a:pPr>
              <a:endParaRPr/>
            </a:p>
          </p:txBody>
        </p:sp>
      </p:grpSp>
      <p:sp>
        <p:nvSpPr>
          <p:cNvPr id="44" name="TextBox 44"/>
          <p:cNvSpPr txBox="1"/>
          <p:nvPr/>
        </p:nvSpPr>
        <p:spPr>
          <a:xfrm>
            <a:off x="8833992" y="8054862"/>
            <a:ext cx="3652338" cy="772425"/>
          </a:xfrm>
          <a:prstGeom prst="rect">
            <a:avLst/>
          </a:prstGeom>
        </p:spPr>
        <p:txBody>
          <a:bodyPr lIns="0" tIns="0" rIns="0" bIns="0" rtlCol="0" anchor="t">
            <a:spAutoFit/>
          </a:bodyPr>
          <a:lstStyle/>
          <a:p>
            <a:pPr algn="l">
              <a:lnSpc>
                <a:spcPts val="3100"/>
              </a:lnSpc>
            </a:pPr>
            <a:r>
              <a:rPr lang="en-US" sz="2214">
                <a:solidFill>
                  <a:srgbClr val="000000"/>
                </a:solidFill>
                <a:latin typeface="Montserrat"/>
                <a:ea typeface="Montserrat"/>
                <a:cs typeface="Montserrat"/>
                <a:sym typeface="Montserrat"/>
              </a:rPr>
              <a:t>Target Audience - Medium Scale Farmers</a:t>
            </a:r>
          </a:p>
        </p:txBody>
      </p:sp>
      <p:grpSp>
        <p:nvGrpSpPr>
          <p:cNvPr id="45" name="Group 45"/>
          <p:cNvGrpSpPr/>
          <p:nvPr/>
        </p:nvGrpSpPr>
        <p:grpSpPr>
          <a:xfrm>
            <a:off x="13407569" y="8230302"/>
            <a:ext cx="422230" cy="402438"/>
            <a:chOff x="0" y="0"/>
            <a:chExt cx="812800" cy="774700"/>
          </a:xfrm>
        </p:grpSpPr>
        <p:sp>
          <p:nvSpPr>
            <p:cNvPr id="46" name="Freeform 4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95C435"/>
            </a:solidFill>
          </p:spPr>
          <p:txBody>
            <a:bodyPr/>
            <a:lstStyle/>
            <a:p>
              <a:endParaRPr lang="en-US"/>
            </a:p>
          </p:txBody>
        </p:sp>
        <p:sp>
          <p:nvSpPr>
            <p:cNvPr id="47" name="TextBox 47"/>
            <p:cNvSpPr txBox="1"/>
            <p:nvPr/>
          </p:nvSpPr>
          <p:spPr>
            <a:xfrm>
              <a:off x="228600" y="219075"/>
              <a:ext cx="355600" cy="390525"/>
            </a:xfrm>
            <a:prstGeom prst="rect">
              <a:avLst/>
            </a:prstGeom>
          </p:spPr>
          <p:txBody>
            <a:bodyPr lIns="50800" tIns="50800" rIns="50800" bIns="50800" rtlCol="0" anchor="ctr"/>
            <a:lstStyle/>
            <a:p>
              <a:pPr algn="ctr">
                <a:lnSpc>
                  <a:spcPts val="3660"/>
                </a:lnSpc>
              </a:pPr>
              <a:endParaRPr/>
            </a:p>
          </p:txBody>
        </p:sp>
      </p:grpSp>
      <p:sp>
        <p:nvSpPr>
          <p:cNvPr id="48" name="TextBox 48"/>
          <p:cNvSpPr txBox="1"/>
          <p:nvPr/>
        </p:nvSpPr>
        <p:spPr>
          <a:xfrm>
            <a:off x="13905999" y="8182677"/>
            <a:ext cx="3652338" cy="772425"/>
          </a:xfrm>
          <a:prstGeom prst="rect">
            <a:avLst/>
          </a:prstGeom>
        </p:spPr>
        <p:txBody>
          <a:bodyPr lIns="0" tIns="0" rIns="0" bIns="0" rtlCol="0" anchor="t">
            <a:spAutoFit/>
          </a:bodyPr>
          <a:lstStyle/>
          <a:p>
            <a:pPr algn="l">
              <a:lnSpc>
                <a:spcPts val="3100"/>
              </a:lnSpc>
            </a:pPr>
            <a:r>
              <a:rPr lang="en-US" sz="2214">
                <a:solidFill>
                  <a:srgbClr val="000000"/>
                </a:solidFill>
                <a:latin typeface="Montserrat"/>
                <a:ea typeface="Montserrat"/>
                <a:cs typeface="Montserrat"/>
                <a:sym typeface="Montserrat"/>
              </a:rPr>
              <a:t>Target Audience - </a:t>
            </a:r>
          </a:p>
          <a:p>
            <a:pPr algn="l">
              <a:lnSpc>
                <a:spcPts val="3100"/>
              </a:lnSpc>
            </a:pPr>
            <a:r>
              <a:rPr lang="en-US" sz="2214">
                <a:solidFill>
                  <a:srgbClr val="000000"/>
                </a:solidFill>
                <a:latin typeface="Montserrat"/>
                <a:ea typeface="Montserrat"/>
                <a:cs typeface="Montserrat"/>
                <a:sym typeface="Montserrat"/>
              </a:rPr>
              <a:t>Large Scale Farmers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3956054" y="3053254"/>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445424" y="1667321"/>
            <a:ext cx="2472449" cy="2472449"/>
          </a:xfrm>
          <a:custGeom>
            <a:avLst/>
            <a:gdLst/>
            <a:ahLst/>
            <a:cxnLst/>
            <a:rect l="l" t="t" r="r" b="b"/>
            <a:pathLst>
              <a:path w="2472449" h="2472449">
                <a:moveTo>
                  <a:pt x="0" y="0"/>
                </a:moveTo>
                <a:lnTo>
                  <a:pt x="2472449" y="0"/>
                </a:lnTo>
                <a:lnTo>
                  <a:pt x="2472449" y="2472449"/>
                </a:lnTo>
                <a:lnTo>
                  <a:pt x="0" y="2472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5445424" y="5150133"/>
            <a:ext cx="2472449" cy="2472449"/>
          </a:xfrm>
          <a:custGeom>
            <a:avLst/>
            <a:gdLst/>
            <a:ahLst/>
            <a:cxnLst/>
            <a:rect l="l" t="t" r="r" b="b"/>
            <a:pathLst>
              <a:path w="2472449" h="2472449">
                <a:moveTo>
                  <a:pt x="0" y="0"/>
                </a:moveTo>
                <a:lnTo>
                  <a:pt x="2472449" y="0"/>
                </a:lnTo>
                <a:lnTo>
                  <a:pt x="2472449" y="2472449"/>
                </a:lnTo>
                <a:lnTo>
                  <a:pt x="0" y="2472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15774705" y="1643802"/>
            <a:ext cx="2143168" cy="21431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41273" r="-143709" b="-41273"/>
              </a:stretch>
            </a:blipFill>
            <a:ln w="76200" cap="sq">
              <a:solidFill>
                <a:srgbClr val="FFFFFF"/>
              </a:solidFill>
              <a:prstDash val="solid"/>
              <a:miter/>
            </a:ln>
          </p:spPr>
          <p:txBody>
            <a:bodyPr/>
            <a:lstStyle/>
            <a:p>
              <a:endParaRPr lang="en-US"/>
            </a:p>
          </p:txBody>
        </p:sp>
      </p:grpSp>
      <p:grpSp>
        <p:nvGrpSpPr>
          <p:cNvPr id="13" name="Group 13"/>
          <p:cNvGrpSpPr/>
          <p:nvPr/>
        </p:nvGrpSpPr>
        <p:grpSpPr>
          <a:xfrm>
            <a:off x="15774705" y="5126614"/>
            <a:ext cx="2143168" cy="214316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61100" t="-6807" r="-905" b="-1195"/>
              </a:stretch>
            </a:blipFill>
            <a:ln w="76200" cap="sq">
              <a:solidFill>
                <a:srgbClr val="FFFFFF"/>
              </a:solidFill>
              <a:prstDash val="solid"/>
              <a:miter/>
            </a:ln>
          </p:spPr>
          <p:txBody>
            <a:bodyPr/>
            <a:lstStyle/>
            <a:p>
              <a:endParaRPr lang="en-US"/>
            </a:p>
          </p:txBody>
        </p:sp>
      </p:grpSp>
      <p:sp>
        <p:nvSpPr>
          <p:cNvPr id="15" name="Freeform 15"/>
          <p:cNvSpPr/>
          <p:nvPr/>
        </p:nvSpPr>
        <p:spPr>
          <a:xfrm>
            <a:off x="3002398" y="2967529"/>
            <a:ext cx="12071591" cy="5627358"/>
          </a:xfrm>
          <a:custGeom>
            <a:avLst/>
            <a:gdLst/>
            <a:ahLst/>
            <a:cxnLst/>
            <a:rect l="l" t="t" r="r" b="b"/>
            <a:pathLst>
              <a:path w="12071591" h="5627358">
                <a:moveTo>
                  <a:pt x="0" y="0"/>
                </a:moveTo>
                <a:lnTo>
                  <a:pt x="12071591" y="0"/>
                </a:lnTo>
                <a:lnTo>
                  <a:pt x="12071591" y="5627358"/>
                </a:lnTo>
                <a:lnTo>
                  <a:pt x="0" y="5627358"/>
                </a:lnTo>
                <a:lnTo>
                  <a:pt x="0" y="0"/>
                </a:lnTo>
                <a:close/>
              </a:path>
            </a:pathLst>
          </a:custGeom>
          <a:blipFill>
            <a:blip r:embed="rId12"/>
            <a:stretch>
              <a:fillRect/>
            </a:stretch>
          </a:blipFill>
          <a:ln w="38100" cap="sq">
            <a:solidFill>
              <a:srgbClr val="000000"/>
            </a:solidFill>
            <a:prstDash val="solid"/>
            <a:miter/>
          </a:ln>
        </p:spPr>
        <p:txBody>
          <a:bodyPr/>
          <a:lstStyle/>
          <a:p>
            <a:endParaRPr lang="en-US"/>
          </a:p>
        </p:txBody>
      </p:sp>
      <p:sp>
        <p:nvSpPr>
          <p:cNvPr id="16" name="TextBox 16"/>
          <p:cNvSpPr txBox="1"/>
          <p:nvPr/>
        </p:nvSpPr>
        <p:spPr>
          <a:xfrm>
            <a:off x="3711956" y="1057275"/>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Budget</a:t>
            </a:r>
          </a:p>
        </p:txBody>
      </p:sp>
      <p:sp>
        <p:nvSpPr>
          <p:cNvPr id="17" name="TextBox 17"/>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204614" y="3591222"/>
            <a:ext cx="2596265" cy="2625805"/>
          </a:xfrm>
          <a:custGeom>
            <a:avLst/>
            <a:gdLst/>
            <a:ahLst/>
            <a:cxnLst/>
            <a:rect l="l" t="t" r="r" b="b"/>
            <a:pathLst>
              <a:path w="2596265" h="2625805">
                <a:moveTo>
                  <a:pt x="0" y="0"/>
                </a:moveTo>
                <a:lnTo>
                  <a:pt x="2596265" y="0"/>
                </a:lnTo>
                <a:lnTo>
                  <a:pt x="2596265" y="2625805"/>
                </a:lnTo>
                <a:lnTo>
                  <a:pt x="0" y="2625805"/>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4624976" y="3085305"/>
            <a:ext cx="3131722" cy="3131722"/>
            <a:chOff x="0" y="0"/>
            <a:chExt cx="812800" cy="812800"/>
          </a:xfrm>
        </p:grpSpPr>
        <p:sp>
          <p:nvSpPr>
            <p:cNvPr id="10" name="Freeform 10"/>
            <p:cNvSpPr/>
            <p:nvPr/>
          </p:nvSpPr>
          <p:spPr>
            <a:xfrm>
              <a:off x="0" y="0"/>
              <a:ext cx="812800" cy="812800"/>
            </a:xfrm>
            <a:custGeom>
              <a:avLst/>
              <a:gdLst/>
              <a:ahLst/>
              <a:cxnLst/>
              <a:rect l="l" t="t" r="r" b="b"/>
              <a:pathLst>
                <a:path w="812800" h="812800">
                  <a:moveTo>
                    <a:pt x="56858" y="0"/>
                  </a:moveTo>
                  <a:lnTo>
                    <a:pt x="755942" y="0"/>
                  </a:lnTo>
                  <a:cubicBezTo>
                    <a:pt x="787344" y="0"/>
                    <a:pt x="812800" y="25456"/>
                    <a:pt x="812800" y="56858"/>
                  </a:cubicBezTo>
                  <a:lnTo>
                    <a:pt x="812800" y="755942"/>
                  </a:lnTo>
                  <a:cubicBezTo>
                    <a:pt x="812800" y="787344"/>
                    <a:pt x="787344" y="812800"/>
                    <a:pt x="755942" y="812800"/>
                  </a:cubicBezTo>
                  <a:lnTo>
                    <a:pt x="56858" y="812800"/>
                  </a:lnTo>
                  <a:cubicBezTo>
                    <a:pt x="25456" y="812800"/>
                    <a:pt x="0" y="787344"/>
                    <a:pt x="0" y="755942"/>
                  </a:cubicBezTo>
                  <a:lnTo>
                    <a:pt x="0" y="56858"/>
                  </a:lnTo>
                  <a:cubicBezTo>
                    <a:pt x="0" y="25456"/>
                    <a:pt x="25456" y="0"/>
                    <a:pt x="56858" y="0"/>
                  </a:cubicBezTo>
                  <a:close/>
                </a:path>
              </a:pathLst>
            </a:custGeom>
            <a:blipFill>
              <a:blip r:embed="rId8"/>
              <a:stretch>
                <a:fillRect t="-16747" b="-16747"/>
              </a:stretch>
            </a:blipFill>
          </p:spPr>
          <p:txBody>
            <a:bodyPr/>
            <a:lstStyle/>
            <a:p>
              <a:endParaRPr lang="en-US"/>
            </a:p>
          </p:txBody>
        </p:sp>
      </p:grpSp>
      <p:sp>
        <p:nvSpPr>
          <p:cNvPr id="11" name="TextBox 11"/>
          <p:cNvSpPr txBox="1"/>
          <p:nvPr/>
        </p:nvSpPr>
        <p:spPr>
          <a:xfrm>
            <a:off x="3711956" y="1047750"/>
            <a:ext cx="11931940" cy="1590760"/>
          </a:xfrm>
          <a:prstGeom prst="rect">
            <a:avLst/>
          </a:prstGeom>
        </p:spPr>
        <p:txBody>
          <a:bodyPr lIns="0" tIns="0" rIns="0" bIns="0" rtlCol="0" anchor="t">
            <a:spAutoFit/>
          </a:bodyPr>
          <a:lstStyle/>
          <a:p>
            <a:pPr algn="l">
              <a:lnSpc>
                <a:spcPts val="7485"/>
              </a:lnSpc>
            </a:pPr>
            <a:r>
              <a:rPr lang="en-US" sz="6683" spc="-541">
                <a:solidFill>
                  <a:srgbClr val="015438"/>
                </a:solidFill>
                <a:latin typeface="League Spartan"/>
                <a:ea typeface="League Spartan"/>
                <a:cs typeface="League Spartan"/>
                <a:sym typeface="League Spartan"/>
              </a:rPr>
              <a:t>Site Visit</a:t>
            </a:r>
          </a:p>
          <a:p>
            <a:pPr algn="l">
              <a:lnSpc>
                <a:spcPts val="5133"/>
              </a:lnSpc>
            </a:pPr>
            <a:r>
              <a:rPr lang="en-US" sz="4583" spc="-371">
                <a:solidFill>
                  <a:srgbClr val="015438"/>
                </a:solidFill>
                <a:latin typeface="League Spartan"/>
                <a:ea typeface="League Spartan"/>
                <a:cs typeface="League Spartan"/>
                <a:sym typeface="League Spartan"/>
              </a:rPr>
              <a:t>(Coconut Cultivation Board, Gampaha)</a:t>
            </a:r>
          </a:p>
        </p:txBody>
      </p:sp>
      <p:sp>
        <p:nvSpPr>
          <p:cNvPr id="12" name="TextBox 12"/>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grpSp>
        <p:nvGrpSpPr>
          <p:cNvPr id="13" name="Group 13"/>
          <p:cNvGrpSpPr/>
          <p:nvPr/>
        </p:nvGrpSpPr>
        <p:grpSpPr>
          <a:xfrm>
            <a:off x="7009061" y="6658153"/>
            <a:ext cx="3131722" cy="3131722"/>
            <a:chOff x="0" y="0"/>
            <a:chExt cx="812800" cy="812800"/>
          </a:xfrm>
        </p:grpSpPr>
        <p:sp>
          <p:nvSpPr>
            <p:cNvPr id="14" name="Freeform 14"/>
            <p:cNvSpPr/>
            <p:nvPr/>
          </p:nvSpPr>
          <p:spPr>
            <a:xfrm>
              <a:off x="0" y="0"/>
              <a:ext cx="812800" cy="812800"/>
            </a:xfrm>
            <a:custGeom>
              <a:avLst/>
              <a:gdLst/>
              <a:ahLst/>
              <a:cxnLst/>
              <a:rect l="l" t="t" r="r" b="b"/>
              <a:pathLst>
                <a:path w="812800" h="812800">
                  <a:moveTo>
                    <a:pt x="56858" y="0"/>
                  </a:moveTo>
                  <a:lnTo>
                    <a:pt x="755942" y="0"/>
                  </a:lnTo>
                  <a:cubicBezTo>
                    <a:pt x="787344" y="0"/>
                    <a:pt x="812800" y="25456"/>
                    <a:pt x="812800" y="56858"/>
                  </a:cubicBezTo>
                  <a:lnTo>
                    <a:pt x="812800" y="755942"/>
                  </a:lnTo>
                  <a:cubicBezTo>
                    <a:pt x="812800" y="787344"/>
                    <a:pt x="787344" y="812800"/>
                    <a:pt x="755942" y="812800"/>
                  </a:cubicBezTo>
                  <a:lnTo>
                    <a:pt x="56858" y="812800"/>
                  </a:lnTo>
                  <a:cubicBezTo>
                    <a:pt x="25456" y="812800"/>
                    <a:pt x="0" y="787344"/>
                    <a:pt x="0" y="755942"/>
                  </a:cubicBezTo>
                  <a:lnTo>
                    <a:pt x="0" y="56858"/>
                  </a:lnTo>
                  <a:cubicBezTo>
                    <a:pt x="0" y="25456"/>
                    <a:pt x="25456" y="0"/>
                    <a:pt x="56858" y="0"/>
                  </a:cubicBezTo>
                  <a:close/>
                </a:path>
              </a:pathLst>
            </a:custGeom>
            <a:blipFill>
              <a:blip r:embed="rId9"/>
              <a:stretch>
                <a:fillRect t="-16747" b="-16747"/>
              </a:stretch>
            </a:blipFill>
          </p:spPr>
          <p:txBody>
            <a:bodyPr/>
            <a:lstStyle/>
            <a:p>
              <a:endParaRPr lang="en-US"/>
            </a:p>
          </p:txBody>
        </p:sp>
      </p:grpSp>
      <p:grpSp>
        <p:nvGrpSpPr>
          <p:cNvPr id="15" name="Group 15"/>
          <p:cNvGrpSpPr/>
          <p:nvPr/>
        </p:nvGrpSpPr>
        <p:grpSpPr>
          <a:xfrm>
            <a:off x="9280930" y="3085305"/>
            <a:ext cx="3131722" cy="3131722"/>
            <a:chOff x="0" y="0"/>
            <a:chExt cx="812800" cy="812800"/>
          </a:xfrm>
        </p:grpSpPr>
        <p:sp>
          <p:nvSpPr>
            <p:cNvPr id="16" name="Freeform 16"/>
            <p:cNvSpPr/>
            <p:nvPr/>
          </p:nvSpPr>
          <p:spPr>
            <a:xfrm>
              <a:off x="0" y="0"/>
              <a:ext cx="812800" cy="812800"/>
            </a:xfrm>
            <a:custGeom>
              <a:avLst/>
              <a:gdLst/>
              <a:ahLst/>
              <a:cxnLst/>
              <a:rect l="l" t="t" r="r" b="b"/>
              <a:pathLst>
                <a:path w="812800" h="812800">
                  <a:moveTo>
                    <a:pt x="56858" y="0"/>
                  </a:moveTo>
                  <a:lnTo>
                    <a:pt x="755942" y="0"/>
                  </a:lnTo>
                  <a:cubicBezTo>
                    <a:pt x="787344" y="0"/>
                    <a:pt x="812800" y="25456"/>
                    <a:pt x="812800" y="56858"/>
                  </a:cubicBezTo>
                  <a:lnTo>
                    <a:pt x="812800" y="755942"/>
                  </a:lnTo>
                  <a:cubicBezTo>
                    <a:pt x="812800" y="787344"/>
                    <a:pt x="787344" y="812800"/>
                    <a:pt x="755942" y="812800"/>
                  </a:cubicBezTo>
                  <a:lnTo>
                    <a:pt x="56858" y="812800"/>
                  </a:lnTo>
                  <a:cubicBezTo>
                    <a:pt x="25456" y="812800"/>
                    <a:pt x="0" y="787344"/>
                    <a:pt x="0" y="755942"/>
                  </a:cubicBezTo>
                  <a:lnTo>
                    <a:pt x="0" y="56858"/>
                  </a:lnTo>
                  <a:cubicBezTo>
                    <a:pt x="0" y="25456"/>
                    <a:pt x="25456" y="0"/>
                    <a:pt x="56858" y="0"/>
                  </a:cubicBezTo>
                  <a:close/>
                </a:path>
              </a:pathLst>
            </a:custGeom>
            <a:blipFill>
              <a:blip r:embed="rId10"/>
              <a:stretch>
                <a:fillRect t="-16747" b="-16747"/>
              </a:stretch>
            </a:blipFill>
          </p:spPr>
          <p:txBody>
            <a:bodyPr/>
            <a:lstStyle/>
            <a:p>
              <a:endParaRPr lang="en-US"/>
            </a:p>
          </p:txBody>
        </p:sp>
      </p:grpSp>
      <p:grpSp>
        <p:nvGrpSpPr>
          <p:cNvPr id="17" name="Group 17"/>
          <p:cNvGrpSpPr/>
          <p:nvPr/>
        </p:nvGrpSpPr>
        <p:grpSpPr>
          <a:xfrm>
            <a:off x="11713304" y="6658153"/>
            <a:ext cx="3131722" cy="3131722"/>
            <a:chOff x="0" y="0"/>
            <a:chExt cx="812800" cy="812800"/>
          </a:xfrm>
        </p:grpSpPr>
        <p:sp>
          <p:nvSpPr>
            <p:cNvPr id="18" name="Freeform 18"/>
            <p:cNvSpPr/>
            <p:nvPr/>
          </p:nvSpPr>
          <p:spPr>
            <a:xfrm>
              <a:off x="0" y="0"/>
              <a:ext cx="812800" cy="812800"/>
            </a:xfrm>
            <a:custGeom>
              <a:avLst/>
              <a:gdLst/>
              <a:ahLst/>
              <a:cxnLst/>
              <a:rect l="l" t="t" r="r" b="b"/>
              <a:pathLst>
                <a:path w="812800" h="812800">
                  <a:moveTo>
                    <a:pt x="56858" y="0"/>
                  </a:moveTo>
                  <a:lnTo>
                    <a:pt x="755942" y="0"/>
                  </a:lnTo>
                  <a:cubicBezTo>
                    <a:pt x="787344" y="0"/>
                    <a:pt x="812800" y="25456"/>
                    <a:pt x="812800" y="56858"/>
                  </a:cubicBezTo>
                  <a:lnTo>
                    <a:pt x="812800" y="755942"/>
                  </a:lnTo>
                  <a:cubicBezTo>
                    <a:pt x="812800" y="787344"/>
                    <a:pt x="787344" y="812800"/>
                    <a:pt x="755942" y="812800"/>
                  </a:cubicBezTo>
                  <a:lnTo>
                    <a:pt x="56858" y="812800"/>
                  </a:lnTo>
                  <a:cubicBezTo>
                    <a:pt x="25456" y="812800"/>
                    <a:pt x="0" y="787344"/>
                    <a:pt x="0" y="755942"/>
                  </a:cubicBezTo>
                  <a:lnTo>
                    <a:pt x="0" y="56858"/>
                  </a:lnTo>
                  <a:cubicBezTo>
                    <a:pt x="0" y="25456"/>
                    <a:pt x="25456" y="0"/>
                    <a:pt x="56858" y="0"/>
                  </a:cubicBezTo>
                  <a:close/>
                </a:path>
              </a:pathLst>
            </a:custGeom>
            <a:blipFill>
              <a:blip r:embed="rId11"/>
              <a:stretch>
                <a:fillRect t="-16747" b="-16747"/>
              </a:stretch>
            </a:blipFill>
          </p:spPr>
          <p:txBody>
            <a:bodyPr/>
            <a:lstStyle/>
            <a:p>
              <a:endParaRPr lang="en-US"/>
            </a:p>
          </p:txBody>
        </p:sp>
      </p:grpSp>
      <p:grpSp>
        <p:nvGrpSpPr>
          <p:cNvPr id="19" name="Group 19"/>
          <p:cNvGrpSpPr/>
          <p:nvPr/>
        </p:nvGrpSpPr>
        <p:grpSpPr>
          <a:xfrm>
            <a:off x="13936885" y="3085305"/>
            <a:ext cx="3131722" cy="3131722"/>
            <a:chOff x="0" y="0"/>
            <a:chExt cx="812800" cy="812800"/>
          </a:xfrm>
        </p:grpSpPr>
        <p:sp>
          <p:nvSpPr>
            <p:cNvPr id="20" name="Freeform 20"/>
            <p:cNvSpPr/>
            <p:nvPr/>
          </p:nvSpPr>
          <p:spPr>
            <a:xfrm>
              <a:off x="0" y="0"/>
              <a:ext cx="812800" cy="812800"/>
            </a:xfrm>
            <a:custGeom>
              <a:avLst/>
              <a:gdLst/>
              <a:ahLst/>
              <a:cxnLst/>
              <a:rect l="l" t="t" r="r" b="b"/>
              <a:pathLst>
                <a:path w="812800" h="812800">
                  <a:moveTo>
                    <a:pt x="56858" y="0"/>
                  </a:moveTo>
                  <a:lnTo>
                    <a:pt x="755942" y="0"/>
                  </a:lnTo>
                  <a:cubicBezTo>
                    <a:pt x="787344" y="0"/>
                    <a:pt x="812800" y="25456"/>
                    <a:pt x="812800" y="56858"/>
                  </a:cubicBezTo>
                  <a:lnTo>
                    <a:pt x="812800" y="755942"/>
                  </a:lnTo>
                  <a:cubicBezTo>
                    <a:pt x="812800" y="787344"/>
                    <a:pt x="787344" y="812800"/>
                    <a:pt x="755942" y="812800"/>
                  </a:cubicBezTo>
                  <a:lnTo>
                    <a:pt x="56858" y="812800"/>
                  </a:lnTo>
                  <a:cubicBezTo>
                    <a:pt x="25456" y="812800"/>
                    <a:pt x="0" y="787344"/>
                    <a:pt x="0" y="755942"/>
                  </a:cubicBezTo>
                  <a:lnTo>
                    <a:pt x="0" y="56858"/>
                  </a:lnTo>
                  <a:cubicBezTo>
                    <a:pt x="0" y="25456"/>
                    <a:pt x="25456" y="0"/>
                    <a:pt x="56858" y="0"/>
                  </a:cubicBezTo>
                  <a:close/>
                </a:path>
              </a:pathLst>
            </a:custGeom>
            <a:blipFill>
              <a:blip r:embed="rId12"/>
              <a:stretch>
                <a:fillRect t="-16747" b="-16747"/>
              </a:stretch>
            </a:blipFill>
          </p:spPr>
          <p:txBody>
            <a:bodyPr/>
            <a:lstStyle/>
            <a:p>
              <a:endParaRPr lang="en-US"/>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14784214" y="5996545"/>
            <a:ext cx="2821589" cy="2853693"/>
          </a:xfrm>
          <a:custGeom>
            <a:avLst/>
            <a:gdLst/>
            <a:ahLst/>
            <a:cxnLst/>
            <a:rect l="l" t="t" r="r" b="b"/>
            <a:pathLst>
              <a:path w="2821589" h="2853693">
                <a:moveTo>
                  <a:pt x="0" y="0"/>
                </a:moveTo>
                <a:lnTo>
                  <a:pt x="2821589" y="0"/>
                </a:lnTo>
                <a:lnTo>
                  <a:pt x="2821589" y="2853693"/>
                </a:lnTo>
                <a:lnTo>
                  <a:pt x="0" y="285369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971092" y="2512547"/>
            <a:ext cx="15039779" cy="5338295"/>
          </a:xfrm>
          <a:custGeom>
            <a:avLst/>
            <a:gdLst/>
            <a:ahLst/>
            <a:cxnLst/>
            <a:rect l="l" t="t" r="r" b="b"/>
            <a:pathLst>
              <a:path w="15039779" h="5338295">
                <a:moveTo>
                  <a:pt x="0" y="0"/>
                </a:moveTo>
                <a:lnTo>
                  <a:pt x="15039779" y="0"/>
                </a:lnTo>
                <a:lnTo>
                  <a:pt x="15039779" y="5338295"/>
                </a:lnTo>
                <a:lnTo>
                  <a:pt x="0" y="5338295"/>
                </a:lnTo>
                <a:lnTo>
                  <a:pt x="0" y="0"/>
                </a:lnTo>
                <a:close/>
              </a:path>
            </a:pathLst>
          </a:custGeom>
          <a:blipFill>
            <a:blip r:embed="rId8"/>
            <a:stretch>
              <a:fillRect/>
            </a:stretch>
          </a:blipFill>
          <a:ln w="19050" cap="sq">
            <a:solidFill>
              <a:srgbClr val="000000"/>
            </a:solidFill>
            <a:prstDash val="solid"/>
            <a:miter/>
          </a:ln>
        </p:spPr>
        <p:txBody>
          <a:bodyPr/>
          <a:lstStyle/>
          <a:p>
            <a:endParaRPr lang="en-US"/>
          </a:p>
        </p:txBody>
      </p:sp>
      <p:sp>
        <p:nvSpPr>
          <p:cNvPr id="10" name="TextBox 10"/>
          <p:cNvSpPr txBox="1"/>
          <p:nvPr/>
        </p:nvSpPr>
        <p:spPr>
          <a:xfrm>
            <a:off x="3228463" y="442173"/>
            <a:ext cx="9238331" cy="1239729"/>
          </a:xfrm>
          <a:prstGeom prst="rect">
            <a:avLst/>
          </a:prstGeom>
        </p:spPr>
        <p:txBody>
          <a:bodyPr lIns="0" tIns="0" rIns="0" bIns="0" rtlCol="0" anchor="t">
            <a:spAutoFit/>
          </a:bodyPr>
          <a:lstStyle/>
          <a:p>
            <a:pPr algn="l">
              <a:lnSpc>
                <a:spcPts val="9613"/>
              </a:lnSpc>
            </a:pPr>
            <a:r>
              <a:rPr lang="en-US" sz="8583" spc="-695">
                <a:solidFill>
                  <a:srgbClr val="015438"/>
                </a:solidFill>
                <a:latin typeface="League Spartan"/>
                <a:ea typeface="League Spartan"/>
                <a:cs typeface="League Spartan"/>
                <a:sym typeface="League Spartan"/>
              </a:rPr>
              <a:t>Gannt Chart</a:t>
            </a:r>
          </a:p>
        </p:txBody>
      </p:sp>
      <p:sp>
        <p:nvSpPr>
          <p:cNvPr id="11" name="TextBox 11"/>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10549" y="-361652"/>
            <a:ext cx="8307335" cy="13618582"/>
          </a:xfrm>
          <a:custGeom>
            <a:avLst/>
            <a:gdLst/>
            <a:ahLst/>
            <a:cxnLst/>
            <a:rect l="l" t="t" r="r" b="b"/>
            <a:pathLst>
              <a:path w="8307335" h="13618582">
                <a:moveTo>
                  <a:pt x="0" y="0"/>
                </a:moveTo>
                <a:lnTo>
                  <a:pt x="8307335" y="0"/>
                </a:lnTo>
                <a:lnTo>
                  <a:pt x="8307335" y="13618582"/>
                </a:lnTo>
                <a:lnTo>
                  <a:pt x="0" y="13618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40189" y="1232680"/>
            <a:ext cx="5080948" cy="5138759"/>
          </a:xfrm>
          <a:custGeom>
            <a:avLst/>
            <a:gdLst/>
            <a:ahLst/>
            <a:cxnLst/>
            <a:rect l="l" t="t" r="r" b="b"/>
            <a:pathLst>
              <a:path w="5080948" h="5138759">
                <a:moveTo>
                  <a:pt x="0" y="0"/>
                </a:moveTo>
                <a:lnTo>
                  <a:pt x="5080947" y="0"/>
                </a:lnTo>
                <a:lnTo>
                  <a:pt x="5080947" y="5138759"/>
                </a:lnTo>
                <a:lnTo>
                  <a:pt x="0" y="5138759"/>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0433951" y="2729882"/>
            <a:ext cx="6553493" cy="6553493"/>
          </a:xfrm>
          <a:custGeom>
            <a:avLst/>
            <a:gdLst/>
            <a:ahLst/>
            <a:cxnLst/>
            <a:rect l="l" t="t" r="r" b="b"/>
            <a:pathLst>
              <a:path w="6553493" h="6553493">
                <a:moveTo>
                  <a:pt x="6553493" y="0"/>
                </a:moveTo>
                <a:lnTo>
                  <a:pt x="0" y="0"/>
                </a:lnTo>
                <a:lnTo>
                  <a:pt x="0" y="6553493"/>
                </a:lnTo>
                <a:lnTo>
                  <a:pt x="6553493" y="6553493"/>
                </a:lnTo>
                <a:lnTo>
                  <a:pt x="65534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10433951" y="2548198"/>
            <a:ext cx="5680697" cy="568069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56323" t="-3921" r="-7004" b="-4963"/>
              </a:stretch>
            </a:blipFill>
            <a:ln w="76200" cap="sq">
              <a:solidFill>
                <a:srgbClr val="FFFFFF"/>
              </a:solidFill>
              <a:prstDash val="solid"/>
              <a:miter/>
            </a:ln>
          </p:spPr>
          <p:txBody>
            <a:bodyPr/>
            <a:lstStyle/>
            <a:p>
              <a:endParaRPr lang="en-US"/>
            </a:p>
          </p:txBody>
        </p:sp>
      </p:grpSp>
      <p:sp>
        <p:nvSpPr>
          <p:cNvPr id="7" name="TextBox 7"/>
          <p:cNvSpPr txBox="1"/>
          <p:nvPr/>
        </p:nvSpPr>
        <p:spPr>
          <a:xfrm>
            <a:off x="2110243" y="2032888"/>
            <a:ext cx="8514583" cy="2216318"/>
          </a:xfrm>
          <a:prstGeom prst="rect">
            <a:avLst/>
          </a:prstGeom>
        </p:spPr>
        <p:txBody>
          <a:bodyPr lIns="0" tIns="0" rIns="0" bIns="0" rtlCol="0" anchor="t">
            <a:spAutoFit/>
          </a:bodyPr>
          <a:lstStyle/>
          <a:p>
            <a:pPr algn="l">
              <a:lnSpc>
                <a:spcPts val="18152"/>
              </a:lnSpc>
            </a:pPr>
            <a:r>
              <a:rPr lang="en-US" sz="12966" spc="-1050">
                <a:solidFill>
                  <a:srgbClr val="015438"/>
                </a:solidFill>
                <a:latin typeface="League Spartan"/>
                <a:ea typeface="League Spartan"/>
                <a:cs typeface="League Spartan"/>
                <a:sym typeface="League Spartan"/>
              </a:rPr>
              <a:t>Thank You</a:t>
            </a:r>
          </a:p>
        </p:txBody>
      </p:sp>
      <p:sp>
        <p:nvSpPr>
          <p:cNvPr id="8" name="Freeform 8"/>
          <p:cNvSpPr/>
          <p:nvPr/>
        </p:nvSpPr>
        <p:spPr>
          <a:xfrm>
            <a:off x="6232161" y="5388547"/>
            <a:ext cx="3365864" cy="3296770"/>
          </a:xfrm>
          <a:custGeom>
            <a:avLst/>
            <a:gdLst/>
            <a:ahLst/>
            <a:cxnLst/>
            <a:rect l="l" t="t" r="r" b="b"/>
            <a:pathLst>
              <a:path w="3365864" h="3296770">
                <a:moveTo>
                  <a:pt x="0" y="0"/>
                </a:moveTo>
                <a:lnTo>
                  <a:pt x="3365864" y="0"/>
                </a:lnTo>
                <a:lnTo>
                  <a:pt x="3365864" y="3296770"/>
                </a:lnTo>
                <a:lnTo>
                  <a:pt x="0" y="3296770"/>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4355947" y="60066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1">
              <a:extLst>
                <a:ext uri="{96DAC541-7B7A-43D3-8B79-37D633B846F1}">
                  <asvg:svgBlip xmlns:asvg="http://schemas.microsoft.com/office/drawing/2016/SVG/main" r:embed="rId12"/>
                </a:ext>
              </a:extLst>
            </a:blip>
            <a:stretch>
              <a:fillRect t="-151970" r="-621009" b="-1346787"/>
            </a:stretch>
          </a:blipFill>
        </p:spPr>
        <p:txBody>
          <a:bodyPr/>
          <a:lstStyle/>
          <a:p>
            <a:endParaRPr lang="en-US"/>
          </a:p>
        </p:txBody>
      </p:sp>
      <p:sp>
        <p:nvSpPr>
          <p:cNvPr id="10" name="Freeform 10"/>
          <p:cNvSpPr/>
          <p:nvPr/>
        </p:nvSpPr>
        <p:spPr>
          <a:xfrm>
            <a:off x="11341749" y="1321287"/>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1">
              <a:extLst>
                <a:ext uri="{96DAC541-7B7A-43D3-8B79-37D633B846F1}">
                  <asvg:svgBlip xmlns:asvg="http://schemas.microsoft.com/office/drawing/2016/SVG/main" r:embed="rId12"/>
                </a:ext>
              </a:extLst>
            </a:blip>
            <a:stretch>
              <a:fillRect t="-151970" r="-621009" b="-1346787"/>
            </a:stretch>
          </a:blipFill>
        </p:spPr>
        <p:txBody>
          <a:bodyPr/>
          <a:lstStyle/>
          <a:p>
            <a:endParaRPr lang="en-US"/>
          </a:p>
        </p:txBody>
      </p:sp>
      <p:sp>
        <p:nvSpPr>
          <p:cNvPr id="11" name="Freeform 11"/>
          <p:cNvSpPr/>
          <p:nvPr/>
        </p:nvSpPr>
        <p:spPr>
          <a:xfrm>
            <a:off x="4355947" y="6138903"/>
            <a:ext cx="378788" cy="82851"/>
          </a:xfrm>
          <a:custGeom>
            <a:avLst/>
            <a:gdLst/>
            <a:ahLst/>
            <a:cxnLst/>
            <a:rect l="l" t="t" r="r" b="b"/>
            <a:pathLst>
              <a:path w="378788" h="82851">
                <a:moveTo>
                  <a:pt x="0" y="0"/>
                </a:moveTo>
                <a:lnTo>
                  <a:pt x="378788" y="0"/>
                </a:lnTo>
                <a:lnTo>
                  <a:pt x="378788" y="82850"/>
                </a:lnTo>
                <a:lnTo>
                  <a:pt x="0" y="82850"/>
                </a:lnTo>
                <a:lnTo>
                  <a:pt x="0" y="0"/>
                </a:lnTo>
                <a:close/>
              </a:path>
            </a:pathLst>
          </a:custGeom>
          <a:blipFill>
            <a:blip r:embed="rId11">
              <a:extLst>
                <a:ext uri="{96DAC541-7B7A-43D3-8B79-37D633B846F1}">
                  <asvg:svgBlip xmlns:asvg="http://schemas.microsoft.com/office/drawing/2016/SVG/main" r:embed="rId12"/>
                </a:ext>
              </a:extLst>
            </a:blip>
            <a:stretch>
              <a:fillRect t="-151970" r="-621009" b="-1346787"/>
            </a:stretch>
          </a:blipFill>
        </p:spPr>
        <p:txBody>
          <a:bodyPr/>
          <a:lstStyle/>
          <a:p>
            <a:endParaRPr lang="en-US"/>
          </a:p>
        </p:txBody>
      </p:sp>
      <p:sp>
        <p:nvSpPr>
          <p:cNvPr id="12" name="Freeform 12"/>
          <p:cNvSpPr/>
          <p:nvPr/>
        </p:nvSpPr>
        <p:spPr>
          <a:xfrm>
            <a:off x="11341749" y="1453561"/>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11">
              <a:extLst>
                <a:ext uri="{96DAC541-7B7A-43D3-8B79-37D633B846F1}">
                  <asvg:svgBlip xmlns:asvg="http://schemas.microsoft.com/office/drawing/2016/SVG/main" r:embed="rId12"/>
                </a:ext>
              </a:extLst>
            </a:blip>
            <a:stretch>
              <a:fillRect t="-151970" r="-621009" b="-1346787"/>
            </a:stretch>
          </a:blipFill>
        </p:spPr>
        <p:txBody>
          <a:bodyPr/>
          <a:lstStyle/>
          <a:p>
            <a:endParaRPr lang="en-US"/>
          </a:p>
        </p:txBody>
      </p:sp>
      <p:sp>
        <p:nvSpPr>
          <p:cNvPr id="13" name="TextBox 13"/>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3392"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Freeform 8"/>
          <p:cNvSpPr/>
          <p:nvPr/>
        </p:nvSpPr>
        <p:spPr>
          <a:xfrm>
            <a:off x="3585731" y="2132539"/>
            <a:ext cx="12172567" cy="7874757"/>
          </a:xfrm>
          <a:custGeom>
            <a:avLst/>
            <a:gdLst/>
            <a:ahLst/>
            <a:cxnLst/>
            <a:rect l="l" t="t" r="r" b="b"/>
            <a:pathLst>
              <a:path w="12172567" h="7874757">
                <a:moveTo>
                  <a:pt x="0" y="0"/>
                </a:moveTo>
                <a:lnTo>
                  <a:pt x="12172567" y="0"/>
                </a:lnTo>
                <a:lnTo>
                  <a:pt x="12172567" y="7874757"/>
                </a:lnTo>
                <a:lnTo>
                  <a:pt x="0" y="7874757"/>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3585731" y="467473"/>
            <a:ext cx="8756796" cy="1465212"/>
          </a:xfrm>
          <a:prstGeom prst="rect">
            <a:avLst/>
          </a:prstGeom>
        </p:spPr>
        <p:txBody>
          <a:bodyPr lIns="0" tIns="0" rIns="0" bIns="0" rtlCol="0" anchor="t">
            <a:spAutoFit/>
          </a:bodyPr>
          <a:lstStyle/>
          <a:p>
            <a:pPr algn="l">
              <a:lnSpc>
                <a:spcPts val="12016"/>
              </a:lnSpc>
            </a:pPr>
            <a:r>
              <a:rPr lang="en-US" sz="8583" spc="-695">
                <a:solidFill>
                  <a:srgbClr val="015438"/>
                </a:solidFill>
                <a:latin typeface="League Spartan"/>
                <a:ea typeface="League Spartan"/>
                <a:cs typeface="League Spartan"/>
                <a:sym typeface="League Spartan"/>
              </a:rPr>
              <a:t>System Diagram</a:t>
            </a:r>
          </a:p>
        </p:txBody>
      </p:sp>
      <p:sp>
        <p:nvSpPr>
          <p:cNvPr id="10" name="TextBox 10"/>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3546" y="-87734"/>
            <a:ext cx="5386205" cy="10462468"/>
            <a:chOff x="0" y="0"/>
            <a:chExt cx="1418589" cy="2755547"/>
          </a:xfrm>
        </p:grpSpPr>
        <p:sp>
          <p:nvSpPr>
            <p:cNvPr id="3" name="Freeform 3"/>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4" name="TextBox 4"/>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5" name="Freeform 5"/>
          <p:cNvSpPr/>
          <p:nvPr/>
        </p:nvSpPr>
        <p:spPr>
          <a:xfrm rot="5400000" flipV="1">
            <a:off x="11354311" y="3040238"/>
            <a:ext cx="12944674" cy="4595359"/>
          </a:xfrm>
          <a:custGeom>
            <a:avLst/>
            <a:gdLst/>
            <a:ahLst/>
            <a:cxnLst/>
            <a:rect l="l" t="t" r="r" b="b"/>
            <a:pathLst>
              <a:path w="12944674" h="4595359">
                <a:moveTo>
                  <a:pt x="0" y="4595360"/>
                </a:moveTo>
                <a:lnTo>
                  <a:pt x="12944674" y="4595360"/>
                </a:lnTo>
                <a:lnTo>
                  <a:pt x="12944674" y="0"/>
                </a:lnTo>
                <a:lnTo>
                  <a:pt x="0" y="0"/>
                </a:lnTo>
                <a:lnTo>
                  <a:pt x="0" y="459536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091710" y="1380829"/>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7" name="Freeform 7"/>
          <p:cNvSpPr/>
          <p:nvPr/>
        </p:nvSpPr>
        <p:spPr>
          <a:xfrm>
            <a:off x="16091710" y="1513103"/>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4">
              <a:extLst>
                <a:ext uri="{96DAC541-7B7A-43D3-8B79-37D633B846F1}">
                  <asvg:svgBlip xmlns:asvg="http://schemas.microsoft.com/office/drawing/2016/SVG/main" r:embed="rId5"/>
                </a:ext>
              </a:extLst>
            </a:blip>
            <a:stretch>
              <a:fillRect t="-151970" r="-621009" b="-1346787"/>
            </a:stretch>
          </a:blipFill>
        </p:spPr>
        <p:txBody>
          <a:bodyPr/>
          <a:lstStyle/>
          <a:p>
            <a:endParaRPr lang="en-US"/>
          </a:p>
        </p:txBody>
      </p:sp>
      <p:sp>
        <p:nvSpPr>
          <p:cNvPr id="8" name="TextBox 8"/>
          <p:cNvSpPr txBox="1"/>
          <p:nvPr/>
        </p:nvSpPr>
        <p:spPr>
          <a:xfrm>
            <a:off x="7331729" y="7633139"/>
            <a:ext cx="7801816" cy="988694"/>
          </a:xfrm>
          <a:prstGeom prst="rect">
            <a:avLst/>
          </a:prstGeom>
        </p:spPr>
        <p:txBody>
          <a:bodyPr lIns="0" tIns="0" rIns="0" bIns="0" rtlCol="0" anchor="t">
            <a:spAutoFit/>
          </a:bodyPr>
          <a:lstStyle/>
          <a:p>
            <a:pPr algn="l">
              <a:lnSpc>
                <a:spcPts val="3998"/>
              </a:lnSpc>
            </a:pPr>
            <a:r>
              <a:rPr lang="en-US" sz="2855">
                <a:solidFill>
                  <a:srgbClr val="015438"/>
                </a:solidFill>
                <a:latin typeface="Montserrat"/>
                <a:ea typeface="Montserrat"/>
                <a:cs typeface="Montserrat"/>
                <a:sym typeface="Montserrat"/>
              </a:rPr>
              <a:t>Bachelor of Science (Hons) in Information Technology ​</a:t>
            </a:r>
          </a:p>
        </p:txBody>
      </p:sp>
      <p:sp>
        <p:nvSpPr>
          <p:cNvPr id="9" name="Freeform 9"/>
          <p:cNvSpPr/>
          <p:nvPr/>
        </p:nvSpPr>
        <p:spPr>
          <a:xfrm>
            <a:off x="10448028" y="2813510"/>
            <a:ext cx="4012827" cy="3930452"/>
          </a:xfrm>
          <a:custGeom>
            <a:avLst/>
            <a:gdLst/>
            <a:ahLst/>
            <a:cxnLst/>
            <a:rect l="l" t="t" r="r" b="b"/>
            <a:pathLst>
              <a:path w="4012827" h="3930452">
                <a:moveTo>
                  <a:pt x="0" y="0"/>
                </a:moveTo>
                <a:lnTo>
                  <a:pt x="4012827" y="0"/>
                </a:lnTo>
                <a:lnTo>
                  <a:pt x="4012827" y="3930453"/>
                </a:lnTo>
                <a:lnTo>
                  <a:pt x="0" y="393045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7331729" y="2384636"/>
            <a:ext cx="6959247" cy="1642222"/>
          </a:xfrm>
          <a:prstGeom prst="rect">
            <a:avLst/>
          </a:prstGeom>
        </p:spPr>
        <p:txBody>
          <a:bodyPr lIns="0" tIns="0" rIns="0" bIns="0" rtlCol="0" anchor="t">
            <a:spAutoFit/>
          </a:bodyPr>
          <a:lstStyle/>
          <a:p>
            <a:pPr algn="l">
              <a:lnSpc>
                <a:spcPts val="13433"/>
              </a:lnSpc>
            </a:pPr>
            <a:r>
              <a:rPr lang="en-US" sz="9595" spc="-335">
                <a:solidFill>
                  <a:srgbClr val="015438"/>
                </a:solidFill>
                <a:latin typeface="Montserrat"/>
                <a:ea typeface="Montserrat"/>
                <a:cs typeface="Montserrat"/>
                <a:sym typeface="Montserrat"/>
              </a:rPr>
              <a:t>IT21305696</a:t>
            </a:r>
          </a:p>
        </p:txBody>
      </p:sp>
      <p:sp>
        <p:nvSpPr>
          <p:cNvPr id="11" name="TextBox 11"/>
          <p:cNvSpPr txBox="1"/>
          <p:nvPr/>
        </p:nvSpPr>
        <p:spPr>
          <a:xfrm>
            <a:off x="7331729" y="4606406"/>
            <a:ext cx="7561984" cy="2907684"/>
          </a:xfrm>
          <a:prstGeom prst="rect">
            <a:avLst/>
          </a:prstGeom>
        </p:spPr>
        <p:txBody>
          <a:bodyPr lIns="0" tIns="0" rIns="0" bIns="0" rtlCol="0" anchor="t">
            <a:spAutoFit/>
          </a:bodyPr>
          <a:lstStyle/>
          <a:p>
            <a:pPr algn="l">
              <a:lnSpc>
                <a:spcPts val="11348"/>
              </a:lnSpc>
            </a:pPr>
            <a:r>
              <a:rPr lang="en-US" sz="10223" spc="-828">
                <a:solidFill>
                  <a:srgbClr val="015438"/>
                </a:solidFill>
                <a:latin typeface="League Spartan"/>
                <a:ea typeface="League Spartan"/>
                <a:cs typeface="League Spartan"/>
                <a:sym typeface="League Spartan"/>
              </a:rPr>
              <a:t>Gunarathne M. M. S. U.</a:t>
            </a:r>
          </a:p>
        </p:txBody>
      </p:sp>
      <p:sp>
        <p:nvSpPr>
          <p:cNvPr id="12" name="Freeform 12"/>
          <p:cNvSpPr/>
          <p:nvPr/>
        </p:nvSpPr>
        <p:spPr>
          <a:xfrm>
            <a:off x="4945381" y="623236"/>
            <a:ext cx="3365331" cy="3403622"/>
          </a:xfrm>
          <a:custGeom>
            <a:avLst/>
            <a:gdLst/>
            <a:ahLst/>
            <a:cxnLst/>
            <a:rect l="l" t="t" r="r" b="b"/>
            <a:pathLst>
              <a:path w="3365331" h="3403622">
                <a:moveTo>
                  <a:pt x="0" y="0"/>
                </a:moveTo>
                <a:lnTo>
                  <a:pt x="3365332" y="0"/>
                </a:lnTo>
                <a:lnTo>
                  <a:pt x="3365332" y="3403623"/>
                </a:lnTo>
                <a:lnTo>
                  <a:pt x="0" y="3403623"/>
                </a:lnTo>
                <a:lnTo>
                  <a:pt x="0" y="0"/>
                </a:lnTo>
                <a:close/>
              </a:path>
            </a:pathLst>
          </a:custGeom>
          <a:blipFill>
            <a:blip r:embed="rId8">
              <a:alphaModFix amt="9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1717959" y="1029323"/>
            <a:ext cx="8307376" cy="8307376"/>
          </a:xfrm>
          <a:custGeom>
            <a:avLst/>
            <a:gdLst/>
            <a:ahLst/>
            <a:cxnLst/>
            <a:rect l="l" t="t" r="r" b="b"/>
            <a:pathLst>
              <a:path w="8307376" h="8307376">
                <a:moveTo>
                  <a:pt x="0" y="0"/>
                </a:moveTo>
                <a:lnTo>
                  <a:pt x="8307376" y="0"/>
                </a:lnTo>
                <a:lnTo>
                  <a:pt x="8307376" y="8307376"/>
                </a:lnTo>
                <a:lnTo>
                  <a:pt x="0" y="83073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4" name="Group 14"/>
          <p:cNvGrpSpPr/>
          <p:nvPr/>
        </p:nvGrpSpPr>
        <p:grpSpPr>
          <a:xfrm>
            <a:off x="-611581" y="950301"/>
            <a:ext cx="7200998" cy="720099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816" r="-3816"/>
              </a:stretch>
            </a:blipFill>
            <a:ln w="76200" cap="sq">
              <a:solidFill>
                <a:srgbClr val="FFFFFF"/>
              </a:solidFill>
              <a:prstDash val="solid"/>
              <a:miter/>
            </a:ln>
          </p:spPr>
          <p:txBody>
            <a:bodyPr/>
            <a:lstStyle/>
            <a:p>
              <a:endParaRPr lang="en-US"/>
            </a:p>
          </p:txBody>
        </p:sp>
      </p:grpSp>
      <p:sp>
        <p:nvSpPr>
          <p:cNvPr id="16" name="TextBox 16"/>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973785" y="6581301"/>
            <a:ext cx="2927141" cy="2960446"/>
          </a:xfrm>
          <a:custGeom>
            <a:avLst/>
            <a:gdLst/>
            <a:ahLst/>
            <a:cxnLst/>
            <a:rect l="l" t="t" r="r" b="b"/>
            <a:pathLst>
              <a:path w="2927141" h="2960446">
                <a:moveTo>
                  <a:pt x="2927141" y="2960446"/>
                </a:moveTo>
                <a:lnTo>
                  <a:pt x="0" y="2960446"/>
                </a:lnTo>
                <a:lnTo>
                  <a:pt x="0" y="0"/>
                </a:lnTo>
                <a:lnTo>
                  <a:pt x="2927141" y="0"/>
                </a:lnTo>
                <a:lnTo>
                  <a:pt x="2927141" y="2960446"/>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186420" y="2754933"/>
            <a:ext cx="5687243" cy="5687243"/>
          </a:xfrm>
          <a:custGeom>
            <a:avLst/>
            <a:gdLst/>
            <a:ahLst/>
            <a:cxnLst/>
            <a:rect l="l" t="t" r="r" b="b"/>
            <a:pathLst>
              <a:path w="5687243" h="5687243">
                <a:moveTo>
                  <a:pt x="0" y="0"/>
                </a:moveTo>
                <a:lnTo>
                  <a:pt x="5687243" y="0"/>
                </a:lnTo>
                <a:lnTo>
                  <a:pt x="5687243" y="5687244"/>
                </a:lnTo>
                <a:lnTo>
                  <a:pt x="0" y="5687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2943848" y="2700835"/>
            <a:ext cx="4929815" cy="49298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136" r="-25136"/>
              </a:stretch>
            </a:blipFill>
            <a:ln w="76200" cap="sq">
              <a:solidFill>
                <a:srgbClr val="FFFFFF"/>
              </a:solidFill>
              <a:prstDash val="solid"/>
              <a:miter/>
            </a:ln>
          </p:spPr>
          <p:txBody>
            <a:bodyPr/>
            <a:lstStyle/>
            <a:p>
              <a:endParaRPr lang="en-US"/>
            </a:p>
          </p:txBody>
        </p:sp>
      </p:grpSp>
      <p:sp>
        <p:nvSpPr>
          <p:cNvPr id="6" name="TextBox 6"/>
          <p:cNvSpPr txBox="1"/>
          <p:nvPr/>
        </p:nvSpPr>
        <p:spPr>
          <a:xfrm>
            <a:off x="2736139" y="3727733"/>
            <a:ext cx="9119450" cy="5587717"/>
          </a:xfrm>
          <a:prstGeom prst="rect">
            <a:avLst/>
          </a:prstGeom>
        </p:spPr>
        <p:txBody>
          <a:bodyPr lIns="0" tIns="0" rIns="0" bIns="0" rtlCol="0" anchor="t">
            <a:spAutoFit/>
          </a:bodyPr>
          <a:lstStyle/>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Coconut tree is vital to the economy of Sri Lanka, providing livelihoods for millions and contributing significantly to the agricultural sector. </a:t>
            </a:r>
          </a:p>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Diseases such as leaf blight, lethal yellowing, and leaf spot pose serious threats to coconut tree health and productivity. </a:t>
            </a:r>
          </a:p>
          <a:p>
            <a:pPr marL="627986" lvl="1" indent="-313993" algn="just">
              <a:lnSpc>
                <a:spcPts val="4072"/>
              </a:lnSpc>
              <a:buFont typeface="Arial"/>
              <a:buChar char="•"/>
            </a:pPr>
            <a:r>
              <a:rPr lang="en-US" sz="2908">
                <a:solidFill>
                  <a:srgbClr val="015438"/>
                </a:solidFill>
                <a:latin typeface="Montserrat"/>
                <a:ea typeface="Montserrat"/>
                <a:cs typeface="Montserrat"/>
                <a:sym typeface="Montserrat"/>
              </a:rPr>
              <a:t>Early detection and effective management of these diseases are crucial to maintaining healthy coconut plantations and ensuring sustainable yields.​</a:t>
            </a:r>
          </a:p>
        </p:txBody>
      </p:sp>
      <p:sp>
        <p:nvSpPr>
          <p:cNvPr id="7" name="TextBox 7"/>
          <p:cNvSpPr txBox="1"/>
          <p:nvPr/>
        </p:nvSpPr>
        <p:spPr>
          <a:xfrm>
            <a:off x="3711956" y="1200847"/>
            <a:ext cx="4969538" cy="771392"/>
          </a:xfrm>
          <a:prstGeom prst="rect">
            <a:avLst/>
          </a:prstGeom>
        </p:spPr>
        <p:txBody>
          <a:bodyPr lIns="0" tIns="0" rIns="0" bIns="0" rtlCol="0" anchor="t">
            <a:spAutoFit/>
          </a:bodyPr>
          <a:lstStyle/>
          <a:p>
            <a:pPr algn="l">
              <a:lnSpc>
                <a:spcPts val="6307"/>
              </a:lnSpc>
            </a:pPr>
            <a:r>
              <a:rPr lang="en-US" sz="4505" spc="-157">
                <a:solidFill>
                  <a:srgbClr val="015438"/>
                </a:solidFill>
                <a:latin typeface="Montserrat"/>
                <a:ea typeface="Montserrat"/>
                <a:cs typeface="Montserrat"/>
                <a:sym typeface="Montserrat"/>
              </a:rPr>
              <a:t>Introduction of</a:t>
            </a:r>
          </a:p>
        </p:txBody>
      </p:sp>
      <p:sp>
        <p:nvSpPr>
          <p:cNvPr id="8" name="TextBox 8"/>
          <p:cNvSpPr txBox="1"/>
          <p:nvPr/>
        </p:nvSpPr>
        <p:spPr>
          <a:xfrm>
            <a:off x="3711956" y="2091989"/>
            <a:ext cx="6916794" cy="1384721"/>
          </a:xfrm>
          <a:prstGeom prst="rect">
            <a:avLst/>
          </a:prstGeom>
        </p:spPr>
        <p:txBody>
          <a:bodyPr lIns="0" tIns="0" rIns="0" bIns="0" rtlCol="0" anchor="t">
            <a:spAutoFit/>
          </a:bodyPr>
          <a:lstStyle/>
          <a:p>
            <a:pPr algn="l">
              <a:lnSpc>
                <a:spcPts val="5576"/>
              </a:lnSpc>
            </a:pPr>
            <a:r>
              <a:rPr lang="en-US" sz="3983" spc="-322">
                <a:solidFill>
                  <a:srgbClr val="015438"/>
                </a:solidFill>
                <a:latin typeface="League Spartan"/>
                <a:ea typeface="League Spartan"/>
                <a:cs typeface="League Spartan"/>
                <a:sym typeface="League Spartan"/>
              </a:rPr>
              <a:t>Disease Detection and Management​</a:t>
            </a:r>
          </a:p>
        </p:txBody>
      </p:sp>
      <p:grpSp>
        <p:nvGrpSpPr>
          <p:cNvPr id="9" name="Group 9"/>
          <p:cNvGrpSpPr/>
          <p:nvPr/>
        </p:nvGrpSpPr>
        <p:grpSpPr>
          <a:xfrm>
            <a:off x="-2859617" y="-87734"/>
            <a:ext cx="5386205" cy="10462468"/>
            <a:chOff x="0" y="0"/>
            <a:chExt cx="1418589" cy="2755547"/>
          </a:xfrm>
        </p:grpSpPr>
        <p:sp>
          <p:nvSpPr>
            <p:cNvPr id="10" name="Freeform 10"/>
            <p:cNvSpPr/>
            <p:nvPr/>
          </p:nvSpPr>
          <p:spPr>
            <a:xfrm>
              <a:off x="0" y="0"/>
              <a:ext cx="1418589" cy="2755547"/>
            </a:xfrm>
            <a:custGeom>
              <a:avLst/>
              <a:gdLst/>
              <a:ahLst/>
              <a:cxnLst/>
              <a:rect l="l" t="t" r="r" b="b"/>
              <a:pathLst>
                <a:path w="1418589" h="2755547">
                  <a:moveTo>
                    <a:pt x="143736" y="0"/>
                  </a:moveTo>
                  <a:lnTo>
                    <a:pt x="1274853" y="0"/>
                  </a:lnTo>
                  <a:cubicBezTo>
                    <a:pt x="1354236" y="0"/>
                    <a:pt x="1418589" y="64353"/>
                    <a:pt x="1418589" y="143736"/>
                  </a:cubicBezTo>
                  <a:lnTo>
                    <a:pt x="1418589" y="2611811"/>
                  </a:lnTo>
                  <a:cubicBezTo>
                    <a:pt x="1418589" y="2649932"/>
                    <a:pt x="1403446" y="2686492"/>
                    <a:pt x="1376490" y="2713448"/>
                  </a:cubicBezTo>
                  <a:cubicBezTo>
                    <a:pt x="1349534" y="2740403"/>
                    <a:pt x="1312974" y="2755547"/>
                    <a:pt x="1274853" y="2755547"/>
                  </a:cubicBezTo>
                  <a:lnTo>
                    <a:pt x="143736" y="2755547"/>
                  </a:lnTo>
                  <a:cubicBezTo>
                    <a:pt x="105615" y="2755547"/>
                    <a:pt x="69055" y="2740403"/>
                    <a:pt x="42099" y="2713448"/>
                  </a:cubicBezTo>
                  <a:cubicBezTo>
                    <a:pt x="15144" y="2686492"/>
                    <a:pt x="0" y="2649932"/>
                    <a:pt x="0" y="2611811"/>
                  </a:cubicBezTo>
                  <a:lnTo>
                    <a:pt x="0" y="143736"/>
                  </a:lnTo>
                  <a:cubicBezTo>
                    <a:pt x="0" y="105615"/>
                    <a:pt x="15144" y="69055"/>
                    <a:pt x="42099" y="42099"/>
                  </a:cubicBezTo>
                  <a:cubicBezTo>
                    <a:pt x="69055" y="15144"/>
                    <a:pt x="105615" y="0"/>
                    <a:pt x="143736" y="0"/>
                  </a:cubicBezTo>
                  <a:close/>
                </a:path>
              </a:pathLst>
            </a:custGeom>
            <a:solidFill>
              <a:srgbClr val="7BB401"/>
            </a:solidFill>
          </p:spPr>
          <p:txBody>
            <a:bodyPr/>
            <a:lstStyle/>
            <a:p>
              <a:endParaRPr lang="en-US"/>
            </a:p>
          </p:txBody>
        </p:sp>
        <p:sp>
          <p:nvSpPr>
            <p:cNvPr id="11" name="TextBox 11"/>
            <p:cNvSpPr txBox="1"/>
            <p:nvPr/>
          </p:nvSpPr>
          <p:spPr>
            <a:xfrm>
              <a:off x="0" y="-47625"/>
              <a:ext cx="1418589" cy="2803172"/>
            </a:xfrm>
            <a:prstGeom prst="rect">
              <a:avLst/>
            </a:prstGeom>
          </p:spPr>
          <p:txBody>
            <a:bodyPr lIns="50800" tIns="50800" rIns="50800" bIns="50800" rtlCol="0" anchor="ctr"/>
            <a:lstStyle/>
            <a:p>
              <a:pPr algn="ctr">
                <a:lnSpc>
                  <a:spcPts val="3660"/>
                </a:lnSpc>
              </a:pPr>
              <a:endParaRPr/>
            </a:p>
          </p:txBody>
        </p:sp>
      </p:grpSp>
      <p:sp>
        <p:nvSpPr>
          <p:cNvPr id="12" name="Freeform 12"/>
          <p:cNvSpPr/>
          <p:nvPr/>
        </p:nvSpPr>
        <p:spPr>
          <a:xfrm rot="5400000">
            <a:off x="-6353101" y="3040238"/>
            <a:ext cx="12944674" cy="4595359"/>
          </a:xfrm>
          <a:custGeom>
            <a:avLst/>
            <a:gdLst/>
            <a:ahLst/>
            <a:cxnLst/>
            <a:rect l="l" t="t" r="r" b="b"/>
            <a:pathLst>
              <a:path w="12944674" h="4595359">
                <a:moveTo>
                  <a:pt x="0" y="0"/>
                </a:moveTo>
                <a:lnTo>
                  <a:pt x="12944674" y="0"/>
                </a:lnTo>
                <a:lnTo>
                  <a:pt x="12944674" y="4595360"/>
                </a:lnTo>
                <a:lnTo>
                  <a:pt x="0" y="45953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661773" y="1958840"/>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4" name="Freeform 14"/>
          <p:cNvSpPr/>
          <p:nvPr/>
        </p:nvSpPr>
        <p:spPr>
          <a:xfrm>
            <a:off x="1661773" y="2091114"/>
            <a:ext cx="378788" cy="82851"/>
          </a:xfrm>
          <a:custGeom>
            <a:avLst/>
            <a:gdLst/>
            <a:ahLst/>
            <a:cxnLst/>
            <a:rect l="l" t="t" r="r" b="b"/>
            <a:pathLst>
              <a:path w="378788" h="82851">
                <a:moveTo>
                  <a:pt x="0" y="0"/>
                </a:moveTo>
                <a:lnTo>
                  <a:pt x="378788" y="0"/>
                </a:lnTo>
                <a:lnTo>
                  <a:pt x="378788" y="82851"/>
                </a:lnTo>
                <a:lnTo>
                  <a:pt x="0" y="82851"/>
                </a:lnTo>
                <a:lnTo>
                  <a:pt x="0" y="0"/>
                </a:lnTo>
                <a:close/>
              </a:path>
            </a:pathLst>
          </a:custGeom>
          <a:blipFill>
            <a:blip r:embed="rId9">
              <a:extLst>
                <a:ext uri="{96DAC541-7B7A-43D3-8B79-37D633B846F1}">
                  <asvg:svgBlip xmlns:asvg="http://schemas.microsoft.com/office/drawing/2016/SVG/main" r:embed="rId10"/>
                </a:ext>
              </a:extLst>
            </a:blip>
            <a:stretch>
              <a:fillRect t="-151970" r="-621009" b="-1346787"/>
            </a:stretch>
          </a:blipFill>
        </p:spPr>
        <p:txBody>
          <a:bodyPr/>
          <a:lstStyle/>
          <a:p>
            <a:endParaRPr lang="en-US"/>
          </a:p>
        </p:txBody>
      </p:sp>
      <p:sp>
        <p:nvSpPr>
          <p:cNvPr id="15" name="TextBox 15"/>
          <p:cNvSpPr txBox="1"/>
          <p:nvPr/>
        </p:nvSpPr>
        <p:spPr>
          <a:xfrm>
            <a:off x="13802964" y="261595"/>
            <a:ext cx="4207907" cy="438415"/>
          </a:xfrm>
          <a:prstGeom prst="rect">
            <a:avLst/>
          </a:prstGeom>
        </p:spPr>
        <p:txBody>
          <a:bodyPr lIns="0" tIns="0" rIns="0" bIns="0" rtlCol="0" anchor="t">
            <a:spAutoFit/>
          </a:bodyPr>
          <a:lstStyle/>
          <a:p>
            <a:pPr algn="ctr">
              <a:lnSpc>
                <a:spcPts val="3660"/>
              </a:lnSpc>
              <a:spcBef>
                <a:spcPct val="0"/>
              </a:spcBef>
            </a:pPr>
            <a:r>
              <a:rPr lang="en-US" sz="2614">
                <a:solidFill>
                  <a:srgbClr val="000000"/>
                </a:solidFill>
                <a:latin typeface="Montserrat"/>
                <a:ea typeface="Montserrat"/>
                <a:cs typeface="Montserrat"/>
                <a:sym typeface="Montserrat"/>
              </a:rPr>
              <a:t>Project ID: RP-24-25J-267​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4149</Words>
  <Application>Microsoft Office PowerPoint</Application>
  <PresentationFormat>Custom</PresentationFormat>
  <Paragraphs>484</Paragraphs>
  <Slides>65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Gordita Bold</vt:lpstr>
      <vt:lpstr>Montserrat Classic Bold</vt:lpstr>
      <vt:lpstr>Montserrat Bold</vt:lpstr>
      <vt:lpstr>Montserrat</vt:lpstr>
      <vt:lpstr>Arial</vt:lpstr>
      <vt:lpstr>League Spartan</vt:lpstr>
      <vt:lpstr>Open Sauce Bold</vt:lpstr>
      <vt:lpstr>Canva Sans</vt:lpstr>
      <vt:lpstr>Gordita</vt:lpstr>
      <vt:lpstr>Montserrat Classic</vt:lpstr>
      <vt:lpstr>Canva Sans Bold</vt:lpstr>
      <vt:lpstr>Open Sauce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CocoGuard Proposal Presentation</dc:title>
  <cp:lastModifiedBy>Adithya E.L.A.Y. it21193736</cp:lastModifiedBy>
  <cp:revision>2</cp:revision>
  <dcterms:created xsi:type="dcterms:W3CDTF">2006-08-16T00:00:00Z</dcterms:created>
  <dcterms:modified xsi:type="dcterms:W3CDTF">2024-08-15T03:37:32Z</dcterms:modified>
  <dc:identifier>DAGNW7ocOvw</dc:identifier>
</cp:coreProperties>
</file>